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5"/>
  </p:notesMasterIdLst>
  <p:handoutMasterIdLst>
    <p:handoutMasterId r:id="rId46"/>
  </p:handoutMasterIdLst>
  <p:sldIdLst>
    <p:sldId id="277" r:id="rId2"/>
    <p:sldId id="332" r:id="rId3"/>
    <p:sldId id="333" r:id="rId4"/>
    <p:sldId id="334" r:id="rId5"/>
    <p:sldId id="337" r:id="rId6"/>
    <p:sldId id="335" r:id="rId7"/>
    <p:sldId id="336"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9" r:id="rId21"/>
    <p:sldId id="357" r:id="rId22"/>
    <p:sldId id="360" r:id="rId23"/>
    <p:sldId id="361" r:id="rId24"/>
    <p:sldId id="362" r:id="rId25"/>
    <p:sldId id="338" r:id="rId26"/>
    <p:sldId id="363" r:id="rId27"/>
    <p:sldId id="339" r:id="rId28"/>
    <p:sldId id="364" r:id="rId29"/>
    <p:sldId id="365" r:id="rId30"/>
    <p:sldId id="340" r:id="rId31"/>
    <p:sldId id="366" r:id="rId32"/>
    <p:sldId id="367" r:id="rId33"/>
    <p:sldId id="342" r:id="rId34"/>
    <p:sldId id="343" r:id="rId35"/>
    <p:sldId id="344" r:id="rId36"/>
    <p:sldId id="368" r:id="rId37"/>
    <p:sldId id="369" r:id="rId38"/>
    <p:sldId id="371" r:id="rId39"/>
    <p:sldId id="370" r:id="rId40"/>
    <p:sldId id="372" r:id="rId41"/>
    <p:sldId id="373" r:id="rId42"/>
    <p:sldId id="374" r:id="rId43"/>
    <p:sldId id="375" r:id="rId44"/>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71" autoAdjust="0"/>
  </p:normalViewPr>
  <p:slideViewPr>
    <p:cSldViewPr showGuides="1">
      <p:cViewPr>
        <p:scale>
          <a:sx n="60" d="100"/>
          <a:sy n="60" d="100"/>
        </p:scale>
        <p:origin x="-1566" y="-210"/>
      </p:cViewPr>
      <p:guideLst>
        <p:guide orient="horz" pos="2160"/>
        <p:guide pos="2880"/>
      </p:guideLst>
    </p:cSldViewPr>
  </p:slideViewPr>
  <p:notesTextViewPr>
    <p:cViewPr>
      <p:scale>
        <a:sx n="1" d="1"/>
        <a:sy n="1" d="1"/>
      </p:scale>
      <p:origin x="0" y="0"/>
    </p:cViewPr>
  </p:notesTextViewPr>
  <p:sorterViewPr>
    <p:cViewPr>
      <p:scale>
        <a:sx n="50" d="100"/>
        <a:sy n="50" d="100"/>
      </p:scale>
      <p:origin x="0" y="4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28/12/1441</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28/12/1441</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 Id="rId9" Type="http://schemas.microsoft.com/office/2007/relationships/hdphoto" Target="../media/hdphoto8.wdp"/></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microsoft.com/office/2007/relationships/hdphoto" Target="../media/hdphoto10.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6.png"/><Relationship Id="rId1" Type="http://schemas.openxmlformats.org/officeDocument/2006/relationships/slideLayout" Target="../slideLayouts/slideLayout1.xml"/><Relationship Id="rId5" Type="http://schemas.microsoft.com/office/2007/relationships/hdphoto" Target="../media/hdphoto13.wdp"/><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8.png"/><Relationship Id="rId1" Type="http://schemas.openxmlformats.org/officeDocument/2006/relationships/slideLayout" Target="../slideLayouts/slideLayout1.xml"/><Relationship Id="rId5" Type="http://schemas.microsoft.com/office/2007/relationships/hdphoto" Target="../media/hdphoto15.wdp"/><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8" y="836712"/>
            <a:ext cx="7299822" cy="864096"/>
          </a:xfrm>
        </p:spPr>
        <p:txBody>
          <a:bodyPr>
            <a:noAutofit/>
          </a:bodyPr>
          <a:lstStyle/>
          <a:p>
            <a:pPr marL="182880" algn="ctr"/>
            <a:r>
              <a:rPr lang="ar-EG" sz="5400" b="1" dirty="0" smtClean="0">
                <a:solidFill>
                  <a:schemeClr val="tx1"/>
                </a:solidFill>
                <a:effectLst>
                  <a:outerShdw blurRad="38100" dist="38100" dir="2700000" algn="tl">
                    <a:srgbClr val="000000">
                      <a:alpha val="43137"/>
                    </a:srgbClr>
                  </a:outerShdw>
                </a:effectLst>
                <a:cs typeface="Simple Bold Jut Out" pitchFamily="2" charset="-78"/>
              </a:rPr>
              <a:t>المحاضـــــــــــــــــــــــــــرة الرابعة</a:t>
            </a:r>
            <a:endParaRPr lang="ar-EG" sz="5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373361" y="1844824"/>
            <a:ext cx="7200799" cy="3370153"/>
          </a:xfrm>
          <a:prstGeom prst="rect">
            <a:avLst/>
          </a:prstGeom>
        </p:spPr>
        <p:txBody>
          <a:bodyPr wrap="square">
            <a:spAutoFit/>
          </a:bodyPr>
          <a:lstStyle/>
          <a:p>
            <a:pPr marL="182880" algn="ctr">
              <a:lnSpc>
                <a:spcPct val="150000"/>
              </a:lnSpc>
              <a:spcBef>
                <a:spcPct val="0"/>
              </a:spcBef>
              <a:tabLst>
                <a:tab pos="5832475" algn="l"/>
              </a:tabLst>
            </a:pPr>
            <a:r>
              <a:rPr lang="ar-EG" sz="5400" b="1" dirty="0">
                <a:effectLst>
                  <a:outerShdw blurRad="38100" dist="38100" dir="2700000" algn="tl">
                    <a:srgbClr val="000000">
                      <a:alpha val="43137"/>
                    </a:srgbClr>
                  </a:outerShdw>
                </a:effectLst>
                <a:cs typeface="Simple Bold Jut Out" pitchFamily="2" charset="-78"/>
              </a:rPr>
              <a:t>ا</a:t>
            </a:r>
            <a:r>
              <a:rPr lang="ar-EG" sz="5400" b="1" dirty="0" smtClean="0">
                <a:effectLst>
                  <a:outerShdw blurRad="38100" dist="38100" dir="2700000" algn="tl">
                    <a:srgbClr val="000000">
                      <a:alpha val="43137"/>
                    </a:srgbClr>
                  </a:outerShdw>
                </a:effectLst>
                <a:cs typeface="Simple Bold Jut Out" pitchFamily="2" charset="-78"/>
              </a:rPr>
              <a:t>لآليات البسيطة</a:t>
            </a:r>
          </a:p>
          <a:p>
            <a:pPr marL="182880" algn="ctr">
              <a:lnSpc>
                <a:spcPct val="150000"/>
              </a:lnSpc>
              <a:spcBef>
                <a:spcPct val="0"/>
              </a:spcBef>
              <a:tabLst>
                <a:tab pos="5832475" algn="l"/>
              </a:tabLst>
            </a:pPr>
            <a:r>
              <a:rPr lang="ar-EG" sz="4400" b="1" dirty="0" smtClean="0">
                <a:latin typeface="+mj-lt"/>
                <a:ea typeface="+mj-ea"/>
                <a:cs typeface="Simple Bold Jut Out" pitchFamily="2" charset="-78"/>
              </a:rPr>
              <a:t>الفرقة </a:t>
            </a:r>
            <a:r>
              <a:rPr lang="ar-EG" sz="4400" b="1" dirty="0">
                <a:latin typeface="+mj-lt"/>
                <a:ea typeface="+mj-ea"/>
                <a:cs typeface="Simple Bold Jut Out" pitchFamily="2" charset="-78"/>
              </a:rPr>
              <a:t>الثانية </a:t>
            </a:r>
            <a:r>
              <a:rPr lang="ar-EG" sz="4400" b="1" dirty="0">
                <a:latin typeface="Cambria Math" panose="02040503050406030204" pitchFamily="18" charset="0"/>
                <a:ea typeface="Cambria Math" panose="02040503050406030204" pitchFamily="18" charset="0"/>
                <a:cs typeface="Simple Bold Jut Out" pitchFamily="2" charset="-78"/>
              </a:rPr>
              <a:t>–</a:t>
            </a:r>
            <a:r>
              <a:rPr lang="ar-EG" sz="4400" b="1" dirty="0">
                <a:latin typeface="+mj-lt"/>
                <a:ea typeface="+mj-ea"/>
                <a:cs typeface="Simple Bold Jut Out" pitchFamily="2" charset="-78"/>
              </a:rPr>
              <a:t> هندسة زراعية </a:t>
            </a:r>
          </a:p>
          <a:p>
            <a:pPr marL="182880" algn="ctr">
              <a:lnSpc>
                <a:spcPct val="150000"/>
              </a:lnSpc>
              <a:spcBef>
                <a:spcPct val="0"/>
              </a:spcBef>
            </a:pPr>
            <a:r>
              <a:rPr lang="ar-EG" sz="4400" b="1" dirty="0" smtClean="0">
                <a:latin typeface="+mj-lt"/>
                <a:ea typeface="+mj-ea"/>
                <a:cs typeface="Simple Bold Jut Out" pitchFamily="2" charset="-78"/>
              </a:rPr>
              <a:t>العام </a:t>
            </a:r>
            <a:r>
              <a:rPr lang="ar-EG" sz="4400" b="1" dirty="0">
                <a:latin typeface="+mj-lt"/>
                <a:ea typeface="+mj-ea"/>
                <a:cs typeface="Simple Bold Jut Out" pitchFamily="2" charset="-78"/>
              </a:rPr>
              <a:t>الجامعي 2020</a:t>
            </a:r>
            <a:r>
              <a:rPr lang="en-US" sz="4400" b="1" dirty="0">
                <a:latin typeface="Cambria Math" panose="02040503050406030204" pitchFamily="18" charset="0"/>
                <a:ea typeface="Cambria Math" panose="02040503050406030204" pitchFamily="18" charset="0"/>
                <a:cs typeface="Simple Bold Jut Out" pitchFamily="2" charset="-78"/>
              </a:rPr>
              <a:t>/</a:t>
            </a:r>
            <a:r>
              <a:rPr lang="ar-EG" sz="4400" b="1" dirty="0">
                <a:latin typeface="+mj-lt"/>
                <a:ea typeface="+mj-ea"/>
                <a:cs typeface="Simple Bold Jut Out" pitchFamily="2" charset="-78"/>
              </a:rPr>
              <a:t> </a:t>
            </a:r>
            <a:r>
              <a:rPr lang="ar-EG" sz="4400" b="1" dirty="0" smtClean="0">
                <a:latin typeface="+mj-lt"/>
                <a:ea typeface="+mj-ea"/>
                <a:cs typeface="Simple Bold Jut Out" pitchFamily="2" charset="-78"/>
              </a:rPr>
              <a:t>2021م</a:t>
            </a:r>
            <a:endParaRPr lang="en-US" sz="4400" b="1" dirty="0">
              <a:latin typeface="+mj-lt"/>
              <a:ea typeface="+mj-ea"/>
              <a:cs typeface="Simple Bold Jut Out"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146" y="476671"/>
            <a:ext cx="7632848" cy="720080"/>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أسس تصنيف المزدوجات الحركية</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259632" y="1348800"/>
            <a:ext cx="7560840" cy="4801314"/>
          </a:xfrm>
          <a:prstGeom prst="rect">
            <a:avLst/>
          </a:prstGeom>
        </p:spPr>
        <p:txBody>
          <a:bodyPr wrap="square">
            <a:spAutoFit/>
          </a:bodyPr>
          <a:lstStyle/>
          <a:p>
            <a:pPr lvl="1"/>
            <a:r>
              <a:rPr lang="ar-EG" sz="3600" b="1" dirty="0">
                <a:cs typeface="Simple Bold Jut Out"/>
              </a:rPr>
              <a:t>أولا: التصنيف تبعا لنوع الحركة النسبية بين عنصري </a:t>
            </a:r>
            <a:r>
              <a:rPr lang="ar-EG" sz="3600" b="1" dirty="0" smtClean="0">
                <a:cs typeface="Simple Bold Jut Out"/>
              </a:rPr>
              <a:t>لمزدوجة</a:t>
            </a:r>
            <a:endParaRPr lang="en-US" sz="3600" dirty="0">
              <a:cs typeface="Simple Bold Jut Out"/>
            </a:endParaRPr>
          </a:p>
          <a:p>
            <a:pPr lvl="3">
              <a:lnSpc>
                <a:spcPct val="150000"/>
              </a:lnSpc>
            </a:pPr>
            <a:r>
              <a:rPr lang="ar-EG" sz="3600" dirty="0">
                <a:cs typeface="Simple Bold Jut Out"/>
              </a:rPr>
              <a:t>المزدوجة </a:t>
            </a:r>
            <a:r>
              <a:rPr lang="ar-EG" sz="3600" dirty="0" smtClean="0">
                <a:cs typeface="Simple Bold Jut Out"/>
              </a:rPr>
              <a:t>المنزلقة  </a:t>
            </a:r>
            <a:r>
              <a:rPr lang="en-US" sz="3200" i="1" dirty="0">
                <a:latin typeface="Cambria Math" panose="02040503050406030204" pitchFamily="18" charset="0"/>
                <a:ea typeface="Cambria Math" panose="02040503050406030204" pitchFamily="18" charset="0"/>
                <a:cs typeface="Simple Bold Jut Out"/>
              </a:rPr>
              <a:t>Sliding </a:t>
            </a:r>
            <a:r>
              <a:rPr lang="en-US" sz="3200" i="1" dirty="0" smtClean="0">
                <a:latin typeface="Cambria Math" panose="02040503050406030204" pitchFamily="18" charset="0"/>
                <a:ea typeface="Cambria Math" panose="02040503050406030204" pitchFamily="18" charset="0"/>
                <a:cs typeface="Simple Bold Jut Out"/>
              </a:rPr>
              <a:t>pair</a:t>
            </a:r>
            <a:endParaRPr lang="en-US" sz="3600" i="1" dirty="0">
              <a:latin typeface="Cambria Math" panose="02040503050406030204" pitchFamily="18" charset="0"/>
              <a:ea typeface="Cambria Math" panose="02040503050406030204" pitchFamily="18" charset="0"/>
              <a:cs typeface="Simple Bold Jut Out"/>
            </a:endParaRPr>
          </a:p>
          <a:p>
            <a:pPr lvl="3">
              <a:lnSpc>
                <a:spcPct val="150000"/>
              </a:lnSpc>
            </a:pPr>
            <a:r>
              <a:rPr lang="ar-EG" sz="3600" dirty="0" smtClean="0">
                <a:cs typeface="Simple Bold Jut Out"/>
              </a:rPr>
              <a:t>المزدوجة </a:t>
            </a:r>
            <a:r>
              <a:rPr lang="ar-EG" sz="3600" dirty="0">
                <a:cs typeface="Simple Bold Jut Out"/>
              </a:rPr>
              <a:t>الدوارة </a:t>
            </a:r>
            <a:r>
              <a:rPr lang="en-US" sz="3200" i="1" dirty="0" smtClean="0">
                <a:latin typeface="Cambria Math" panose="02040503050406030204" pitchFamily="18" charset="0"/>
                <a:ea typeface="Cambria Math" panose="02040503050406030204" pitchFamily="18" charset="0"/>
                <a:cs typeface="Simple Bold Jut Out"/>
              </a:rPr>
              <a:t>Turning pair </a:t>
            </a:r>
            <a:endParaRPr lang="ar-EG" sz="3200" i="1" dirty="0">
              <a:latin typeface="Cambria Math" panose="02040503050406030204" pitchFamily="18" charset="0"/>
              <a:ea typeface="Cambria Math" panose="02040503050406030204" pitchFamily="18" charset="0"/>
              <a:cs typeface="Simple Bold Jut Out"/>
            </a:endParaRPr>
          </a:p>
          <a:p>
            <a:pPr lvl="3">
              <a:lnSpc>
                <a:spcPct val="150000"/>
              </a:lnSpc>
            </a:pPr>
            <a:r>
              <a:rPr lang="ar-EG" sz="3600" dirty="0" smtClean="0">
                <a:cs typeface="Simple Bold Jut Out"/>
              </a:rPr>
              <a:t>المزدوجة </a:t>
            </a:r>
            <a:r>
              <a:rPr lang="ar-EG" sz="3600" dirty="0">
                <a:cs typeface="Simple Bold Jut Out"/>
              </a:rPr>
              <a:t>المتدحرجة </a:t>
            </a:r>
            <a:r>
              <a:rPr lang="en-US" sz="3200" i="1" dirty="0" smtClean="0">
                <a:latin typeface="Cambria Math" panose="02040503050406030204" pitchFamily="18" charset="0"/>
                <a:ea typeface="Cambria Math" panose="02040503050406030204" pitchFamily="18" charset="0"/>
                <a:cs typeface="Simple Bold Jut Out"/>
              </a:rPr>
              <a:t>Rolling </a:t>
            </a:r>
            <a:r>
              <a:rPr lang="en-US" sz="3200" i="1" dirty="0">
                <a:latin typeface="Cambria Math" panose="02040503050406030204" pitchFamily="18" charset="0"/>
                <a:ea typeface="Cambria Math" panose="02040503050406030204" pitchFamily="18" charset="0"/>
                <a:cs typeface="Simple Bold Jut Out"/>
              </a:rPr>
              <a:t>pair </a:t>
            </a:r>
            <a:endParaRPr lang="ar-EG" sz="3200" i="1" dirty="0">
              <a:latin typeface="Cambria Math" panose="02040503050406030204" pitchFamily="18" charset="0"/>
              <a:ea typeface="Cambria Math" panose="02040503050406030204" pitchFamily="18" charset="0"/>
              <a:cs typeface="Simple Bold Jut Out"/>
            </a:endParaRPr>
          </a:p>
          <a:p>
            <a:pPr lvl="3">
              <a:lnSpc>
                <a:spcPct val="150000"/>
              </a:lnSpc>
            </a:pPr>
            <a:r>
              <a:rPr lang="ar-EG" sz="3600" dirty="0" smtClean="0">
                <a:cs typeface="Simple Bold Jut Out"/>
              </a:rPr>
              <a:t>المزدوجة </a:t>
            </a:r>
            <a:r>
              <a:rPr lang="ar-EG" sz="3600" dirty="0">
                <a:cs typeface="Simple Bold Jut Out"/>
              </a:rPr>
              <a:t>اللولبية </a:t>
            </a:r>
            <a:r>
              <a:rPr lang="en-US" sz="3200" i="1" dirty="0" smtClean="0">
                <a:latin typeface="Cambria Math" panose="02040503050406030204" pitchFamily="18" charset="0"/>
                <a:ea typeface="Cambria Math" panose="02040503050406030204" pitchFamily="18" charset="0"/>
                <a:cs typeface="Simple Bold Jut Out"/>
              </a:rPr>
              <a:t>Screw </a:t>
            </a:r>
            <a:r>
              <a:rPr lang="en-US" sz="3200" i="1" dirty="0">
                <a:latin typeface="Cambria Math" panose="02040503050406030204" pitchFamily="18" charset="0"/>
                <a:ea typeface="Cambria Math" panose="02040503050406030204" pitchFamily="18" charset="0"/>
                <a:cs typeface="Simple Bold Jut Out"/>
              </a:rPr>
              <a:t>pair </a:t>
            </a:r>
            <a:endParaRPr lang="ar-EG" sz="3200" i="1" dirty="0">
              <a:latin typeface="Cambria Math" panose="02040503050406030204" pitchFamily="18" charset="0"/>
              <a:ea typeface="Cambria Math" panose="02040503050406030204" pitchFamily="18" charset="0"/>
              <a:cs typeface="Simple Bold Jut Out"/>
            </a:endParaRPr>
          </a:p>
          <a:p>
            <a:pPr lvl="3">
              <a:lnSpc>
                <a:spcPct val="150000"/>
              </a:lnSpc>
            </a:pPr>
            <a:r>
              <a:rPr lang="ar-EG" sz="3600" dirty="0" smtClean="0">
                <a:cs typeface="Simple Bold Jut Out"/>
              </a:rPr>
              <a:t>المزدوجة </a:t>
            </a:r>
            <a:r>
              <a:rPr lang="ar-EG" sz="3600" dirty="0">
                <a:cs typeface="Simple Bold Jut Out"/>
              </a:rPr>
              <a:t>الكروية </a:t>
            </a:r>
            <a:r>
              <a:rPr lang="en-US" sz="3200" i="1" dirty="0" smtClean="0">
                <a:latin typeface="Cambria Math" panose="02040503050406030204" pitchFamily="18" charset="0"/>
                <a:ea typeface="Cambria Math" panose="02040503050406030204" pitchFamily="18" charset="0"/>
                <a:cs typeface="Simple Bold Jut Out"/>
              </a:rPr>
              <a:t>Spherical </a:t>
            </a:r>
            <a:r>
              <a:rPr lang="en-US" sz="3200" i="1" dirty="0">
                <a:latin typeface="Cambria Math" panose="02040503050406030204" pitchFamily="18" charset="0"/>
                <a:ea typeface="Cambria Math" panose="02040503050406030204" pitchFamily="18" charset="0"/>
                <a:cs typeface="Simple Bold Jut Out"/>
              </a:rPr>
              <a:t>pair</a:t>
            </a:r>
            <a:endParaRPr lang="en-US" sz="4000" i="1" dirty="0">
              <a:latin typeface="Cambria Math" panose="02040503050406030204" pitchFamily="18" charset="0"/>
              <a:ea typeface="Cambria Math" panose="02040503050406030204" pitchFamily="18" charset="0"/>
              <a:cs typeface="Simple Bold Jut Out"/>
            </a:endParaRPr>
          </a:p>
        </p:txBody>
      </p:sp>
    </p:spTree>
    <p:extLst>
      <p:ext uri="{BB962C8B-B14F-4D97-AF65-F5344CB8AC3E}">
        <p14:creationId xmlns:p14="http://schemas.microsoft.com/office/powerpoint/2010/main" val="2404458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146" y="476671"/>
            <a:ext cx="7632848" cy="720080"/>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أسس تصنيف المزدوجات الحركية</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971600" y="1124744"/>
            <a:ext cx="7560840" cy="5591274"/>
          </a:xfrm>
          <a:prstGeom prst="rect">
            <a:avLst/>
          </a:prstGeom>
        </p:spPr>
        <p:txBody>
          <a:bodyPr wrap="square">
            <a:spAutoFit/>
          </a:bodyPr>
          <a:lstStyle/>
          <a:p>
            <a:pPr>
              <a:lnSpc>
                <a:spcPct val="150000"/>
              </a:lnSpc>
              <a:tabLst>
                <a:tab pos="989330" algn="l"/>
              </a:tabLst>
            </a:pPr>
            <a:r>
              <a:rPr lang="ar-EG" sz="3600" b="1" dirty="0">
                <a:cs typeface="Simple Bold Jut Out"/>
              </a:rPr>
              <a:t>ثانيا: التصنيف تبعا لنوع التوصيل بين عنصري المزدوجة</a:t>
            </a:r>
            <a:endParaRPr lang="en-US" sz="3600" b="1" dirty="0">
              <a:cs typeface="Simple Bold Jut Out"/>
            </a:endParaRPr>
          </a:p>
          <a:p>
            <a:pPr marL="914400" lvl="5">
              <a:lnSpc>
                <a:spcPct val="150000"/>
              </a:lnSpc>
              <a:spcAft>
                <a:spcPts val="1000"/>
              </a:spcAft>
              <a:tabLst>
                <a:tab pos="989330" algn="l"/>
              </a:tabLst>
            </a:pPr>
            <a:r>
              <a:rPr lang="ar-EG" sz="3600" dirty="0">
                <a:cs typeface="Simple Bold Jut Out"/>
              </a:rPr>
              <a:t>المزدوجة التحتية  </a:t>
            </a:r>
            <a:r>
              <a:rPr lang="en-US" sz="2800" i="1" dirty="0">
                <a:latin typeface="Cambria Math" panose="02040503050406030204" pitchFamily="18" charset="0"/>
                <a:ea typeface="Cambria Math" panose="02040503050406030204" pitchFamily="18" charset="0"/>
                <a:cs typeface="Simple Bold Jut Out"/>
              </a:rPr>
              <a:t>Lower pair</a:t>
            </a:r>
          </a:p>
          <a:p>
            <a:pPr marL="914400" lvl="5">
              <a:lnSpc>
                <a:spcPct val="150000"/>
              </a:lnSpc>
              <a:spcAft>
                <a:spcPts val="1000"/>
              </a:spcAft>
              <a:tabLst>
                <a:tab pos="989330" algn="l"/>
              </a:tabLst>
            </a:pPr>
            <a:r>
              <a:rPr lang="ar-EG" sz="3600" dirty="0">
                <a:cs typeface="Simple Bold Jut Out"/>
              </a:rPr>
              <a:t>المزدوجة الفوقية أو العليا </a:t>
            </a:r>
            <a:r>
              <a:rPr lang="en-US" sz="2800" i="1" dirty="0">
                <a:latin typeface="Cambria Math" panose="02040503050406030204" pitchFamily="18" charset="0"/>
                <a:ea typeface="Cambria Math" panose="02040503050406030204" pitchFamily="18" charset="0"/>
                <a:cs typeface="Simple Bold Jut Out"/>
              </a:rPr>
              <a:t>Higher pair </a:t>
            </a:r>
            <a:endParaRPr lang="ar-EG" sz="2800" i="1" dirty="0">
              <a:latin typeface="Cambria Math" panose="02040503050406030204" pitchFamily="18" charset="0"/>
              <a:ea typeface="Cambria Math" panose="02040503050406030204" pitchFamily="18" charset="0"/>
              <a:cs typeface="Simple Bold Jut Out"/>
            </a:endParaRPr>
          </a:p>
          <a:p>
            <a:pPr>
              <a:lnSpc>
                <a:spcPct val="150000"/>
              </a:lnSpc>
              <a:spcAft>
                <a:spcPts val="1000"/>
              </a:spcAft>
              <a:tabLst>
                <a:tab pos="989330" algn="l"/>
              </a:tabLst>
            </a:pPr>
            <a:r>
              <a:rPr lang="ar-EG" sz="3600" b="1" dirty="0">
                <a:cs typeface="Simple Bold Jut Out"/>
              </a:rPr>
              <a:t>ثالثا: التصنيف تبعا لنظام الغلق بين عنصري المزدوجة</a:t>
            </a:r>
            <a:endParaRPr lang="en-US" sz="3600" b="1" dirty="0">
              <a:cs typeface="Simple Bold Jut Out"/>
            </a:endParaRPr>
          </a:p>
          <a:p>
            <a:pPr marL="914400" lvl="5">
              <a:lnSpc>
                <a:spcPct val="150000"/>
              </a:lnSpc>
              <a:spcAft>
                <a:spcPts val="1000"/>
              </a:spcAft>
              <a:tabLst>
                <a:tab pos="989330" algn="l"/>
              </a:tabLst>
            </a:pPr>
            <a:r>
              <a:rPr lang="ar-EG" sz="3600" dirty="0">
                <a:cs typeface="Simple Bold Jut Out"/>
              </a:rPr>
              <a:t>المزدوجة الذاتية الغلق </a:t>
            </a:r>
            <a:r>
              <a:rPr lang="en-US" sz="2800" i="1" dirty="0">
                <a:latin typeface="Cambria Math" panose="02040503050406030204" pitchFamily="18" charset="0"/>
                <a:ea typeface="Cambria Math" panose="02040503050406030204" pitchFamily="18" charset="0"/>
                <a:cs typeface="Simple Bold Jut Out"/>
              </a:rPr>
              <a:t>Self closed pair </a:t>
            </a:r>
            <a:endParaRPr lang="ar-EG" sz="2800" i="1" dirty="0">
              <a:latin typeface="Cambria Math" panose="02040503050406030204" pitchFamily="18" charset="0"/>
              <a:ea typeface="Cambria Math" panose="02040503050406030204" pitchFamily="18" charset="0"/>
              <a:cs typeface="Simple Bold Jut Out"/>
            </a:endParaRPr>
          </a:p>
          <a:p>
            <a:pPr marL="914400" lvl="5">
              <a:lnSpc>
                <a:spcPct val="150000"/>
              </a:lnSpc>
              <a:spcAft>
                <a:spcPts val="1000"/>
              </a:spcAft>
              <a:tabLst>
                <a:tab pos="989330" algn="l"/>
              </a:tabLst>
            </a:pPr>
            <a:r>
              <a:rPr lang="ar-EG" sz="3600" dirty="0">
                <a:cs typeface="Simple Bold Jut Out"/>
              </a:rPr>
              <a:t>المزدوجة الجبرية الغلق </a:t>
            </a:r>
            <a:r>
              <a:rPr lang="en-US" sz="2800" i="1" dirty="0">
                <a:latin typeface="Cambria Math" panose="02040503050406030204" pitchFamily="18" charset="0"/>
                <a:ea typeface="Cambria Math" panose="02040503050406030204" pitchFamily="18" charset="0"/>
                <a:cs typeface="Simple Bold Jut Out"/>
              </a:rPr>
              <a:t>Force closed pair</a:t>
            </a:r>
          </a:p>
        </p:txBody>
      </p:sp>
    </p:spTree>
    <p:extLst>
      <p:ext uri="{BB962C8B-B14F-4D97-AF65-F5344CB8AC3E}">
        <p14:creationId xmlns:p14="http://schemas.microsoft.com/office/powerpoint/2010/main" val="3128137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146" y="476671"/>
            <a:ext cx="7632848" cy="720080"/>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السلسلة الحركية</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381867" y="1052736"/>
            <a:ext cx="7257407" cy="5016758"/>
          </a:xfrm>
          <a:prstGeom prst="rect">
            <a:avLst/>
          </a:prstGeom>
        </p:spPr>
        <p:txBody>
          <a:bodyPr wrap="square">
            <a:spAutoFit/>
          </a:bodyPr>
          <a:lstStyle/>
          <a:p>
            <a:pPr marL="483235" indent="-17145" algn="just">
              <a:tabLst>
                <a:tab pos="457200" algn="l"/>
              </a:tabLst>
            </a:pPr>
            <a:r>
              <a:rPr lang="ar-EG" sz="3200" dirty="0">
                <a:latin typeface="Cambria Math"/>
                <a:ea typeface="Calibri"/>
                <a:cs typeface="Sakkal Majalla"/>
              </a:rPr>
              <a:t>عندما يتم تجميع عدد من المزدوجات </a:t>
            </a:r>
            <a:r>
              <a:rPr lang="en-US" sz="3200" i="1" dirty="0">
                <a:latin typeface="Cambria Math"/>
                <a:ea typeface="Calibri"/>
                <a:cs typeface="Sakkal Majalla"/>
              </a:rPr>
              <a:t>Pairs</a:t>
            </a:r>
            <a:r>
              <a:rPr lang="en-US" sz="3200" dirty="0">
                <a:latin typeface="Cambria Math"/>
                <a:ea typeface="Calibri"/>
                <a:cs typeface="Sakkal Majalla"/>
              </a:rPr>
              <a:t> </a:t>
            </a:r>
            <a:r>
              <a:rPr lang="ar-EG" sz="3200" dirty="0" smtClean="0">
                <a:latin typeface="Cambria Math"/>
                <a:ea typeface="Calibri"/>
                <a:cs typeface="Sakkal Majalla"/>
              </a:rPr>
              <a:t> بطريقة </a:t>
            </a:r>
            <a:r>
              <a:rPr lang="ar-EG" sz="3200" dirty="0">
                <a:latin typeface="Cambria Math"/>
                <a:ea typeface="Calibri"/>
                <a:cs typeface="Sakkal Majalla"/>
              </a:rPr>
              <a:t>ما تجعل الوصلة الأخيرة </a:t>
            </a:r>
            <a:r>
              <a:rPr lang="en-US" sz="3200" i="1" dirty="0">
                <a:latin typeface="Cambria Math"/>
                <a:ea typeface="Calibri"/>
                <a:cs typeface="Sakkal Majalla"/>
              </a:rPr>
              <a:t>Last link</a:t>
            </a:r>
            <a:r>
              <a:rPr lang="ar-EG" sz="3200" dirty="0">
                <a:latin typeface="Cambria Math"/>
                <a:ea typeface="Calibri"/>
                <a:cs typeface="Sakkal Majalla"/>
              </a:rPr>
              <a:t> تتصل مع الوصلة الأولى </a:t>
            </a:r>
            <a:r>
              <a:rPr lang="en-US" sz="3200" i="1" dirty="0">
                <a:latin typeface="Cambria Math"/>
                <a:ea typeface="Calibri"/>
                <a:cs typeface="Sakkal Majalla"/>
              </a:rPr>
              <a:t>First </a:t>
            </a:r>
            <a:r>
              <a:rPr lang="en-US" sz="3200" i="1" dirty="0" smtClean="0">
                <a:latin typeface="Cambria Math"/>
                <a:ea typeface="Calibri"/>
                <a:cs typeface="Sakkal Majalla"/>
              </a:rPr>
              <a:t>link</a:t>
            </a:r>
            <a:r>
              <a:rPr lang="ar-EG" sz="3200" i="1" dirty="0" smtClean="0">
                <a:latin typeface="Cambria Math"/>
                <a:ea typeface="Calibri"/>
                <a:cs typeface="Sakkal Majalla"/>
              </a:rPr>
              <a:t> </a:t>
            </a:r>
            <a:r>
              <a:rPr lang="ar-EG" sz="3200" dirty="0" smtClean="0">
                <a:latin typeface="Cambria Math"/>
                <a:ea typeface="Calibri"/>
                <a:cs typeface="Sakkal Majalla"/>
              </a:rPr>
              <a:t>لتشكيل </a:t>
            </a:r>
            <a:r>
              <a:rPr lang="ar-EG" sz="3200" dirty="0">
                <a:latin typeface="Cambria Math"/>
                <a:ea typeface="Calibri"/>
                <a:cs typeface="Sakkal Majalla"/>
              </a:rPr>
              <a:t>سلسلة لنقل حركة مقيدة سواءا كانت كاملة او فعالة فإن هذا الهيكل يطلق عليه السلسلة الحركية ومن أمثلة المزدوجات التي تشكل سلسلة حركية في المحركات:</a:t>
            </a:r>
            <a:endParaRPr lang="en-US" sz="3200" dirty="0">
              <a:latin typeface="Cambria Math"/>
              <a:ea typeface="Calibri"/>
              <a:cs typeface="Sakkal Majalla"/>
            </a:endParaRPr>
          </a:p>
          <a:p>
            <a:pPr marL="923925" lvl="2" indent="-457200" algn="just">
              <a:buFont typeface="Arial" panose="020B0604020202020204" pitchFamily="34" charset="0"/>
              <a:buChar char="•"/>
              <a:tabLst>
                <a:tab pos="457200" algn="l"/>
              </a:tabLst>
            </a:pPr>
            <a:r>
              <a:rPr lang="ar-EG" sz="3200" dirty="0">
                <a:latin typeface="Cambria Math"/>
                <a:ea typeface="Calibri"/>
                <a:cs typeface="Sakkal Majalla"/>
              </a:rPr>
              <a:t>مزدوجة عمود الكرنك مع كراسي المحور</a:t>
            </a:r>
            <a:endParaRPr lang="en-US" sz="3200" dirty="0">
              <a:latin typeface="Cambria Math"/>
              <a:ea typeface="Calibri"/>
              <a:cs typeface="Sakkal Majalla"/>
            </a:endParaRPr>
          </a:p>
          <a:p>
            <a:pPr marL="923925" lvl="2" indent="-457200" algn="just">
              <a:buFont typeface="Arial" panose="020B0604020202020204" pitchFamily="34" charset="0"/>
              <a:buChar char="•"/>
              <a:tabLst>
                <a:tab pos="457200" algn="l"/>
              </a:tabLst>
            </a:pPr>
            <a:r>
              <a:rPr lang="ar-EG" sz="3200" dirty="0">
                <a:latin typeface="Cambria Math"/>
                <a:ea typeface="Calibri"/>
                <a:cs typeface="Sakkal Majalla"/>
              </a:rPr>
              <a:t>مزدوجة ذراع التوصيل مع المرفق.</a:t>
            </a:r>
            <a:endParaRPr lang="en-US" sz="3200" dirty="0">
              <a:latin typeface="Cambria Math"/>
              <a:ea typeface="Calibri"/>
              <a:cs typeface="Sakkal Majalla"/>
            </a:endParaRPr>
          </a:p>
          <a:p>
            <a:pPr marL="923925" lvl="2" indent="-457200" algn="just">
              <a:buFont typeface="Arial" panose="020B0604020202020204" pitchFamily="34" charset="0"/>
              <a:buChar char="•"/>
              <a:tabLst>
                <a:tab pos="457200" algn="l"/>
              </a:tabLst>
            </a:pPr>
            <a:r>
              <a:rPr lang="ar-EG" sz="3200" dirty="0">
                <a:latin typeface="Cambria Math"/>
                <a:ea typeface="Calibri"/>
                <a:cs typeface="Sakkal Majalla"/>
              </a:rPr>
              <a:t>مزدوجة المكبس مع ذراع التوصيل.</a:t>
            </a:r>
            <a:endParaRPr lang="en-US" sz="3200" dirty="0">
              <a:latin typeface="Cambria Math"/>
              <a:ea typeface="Calibri"/>
              <a:cs typeface="Sakkal Majalla"/>
            </a:endParaRPr>
          </a:p>
          <a:p>
            <a:pPr marL="923925" lvl="2" indent="-457200" algn="just">
              <a:buFont typeface="Arial" panose="020B0604020202020204" pitchFamily="34" charset="0"/>
              <a:buChar char="•"/>
              <a:tabLst>
                <a:tab pos="457200" algn="l"/>
              </a:tabLst>
            </a:pPr>
            <a:r>
              <a:rPr lang="ar-EG" sz="3200" dirty="0">
                <a:latin typeface="Cambria Math"/>
                <a:ea typeface="Calibri"/>
                <a:cs typeface="Sakkal Majalla"/>
              </a:rPr>
              <a:t>مزدوجة المكبس مع الإسطوانة .</a:t>
            </a:r>
            <a:endParaRPr lang="en-US" sz="3200" dirty="0">
              <a:latin typeface="Cambria Math"/>
              <a:ea typeface="Calibri"/>
              <a:cs typeface="Sakkal Majalla"/>
            </a:endParaRPr>
          </a:p>
        </p:txBody>
      </p:sp>
    </p:spTree>
    <p:extLst>
      <p:ext uri="{BB962C8B-B14F-4D97-AF65-F5344CB8AC3E}">
        <p14:creationId xmlns:p14="http://schemas.microsoft.com/office/powerpoint/2010/main" val="113601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146" y="476671"/>
            <a:ext cx="7949854" cy="720080"/>
          </a:xfrm>
        </p:spPr>
        <p:txBody>
          <a:bodyPr>
            <a:noAutofit/>
          </a:bodyPr>
          <a:lstStyle/>
          <a:p>
            <a:pPr marL="182880" algn="ct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العلاقة بين عدد الوصلات </a:t>
            </a: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والمزدوجات </a:t>
            </a: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السلسلة الحركية</a:t>
            </a:r>
            <a:endParaRPr lang="ar-EG" sz="28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xmlns:a14="http://schemas.microsoft.com/office/drawing/2010/main">
        <mc:Choice Requires="a14">
          <p:sp>
            <p:nvSpPr>
              <p:cNvPr id="3" name="Rectangle 2"/>
              <p:cNvSpPr/>
              <p:nvPr/>
            </p:nvSpPr>
            <p:spPr>
              <a:xfrm>
                <a:off x="1187624" y="1409457"/>
                <a:ext cx="7704856" cy="5187895"/>
              </a:xfrm>
              <a:prstGeom prst="rect">
                <a:avLst/>
              </a:prstGeom>
            </p:spPr>
            <p:txBody>
              <a:bodyPr wrap="square">
                <a:spAutoFit/>
              </a:bodyPr>
              <a:lstStyle/>
              <a:p>
                <a:pPr marL="95250" algn="just">
                  <a:lnSpc>
                    <a:spcPct val="90000"/>
                  </a:lnSpc>
                </a:pPr>
                <a:r>
                  <a:rPr lang="ar-EG" sz="3200" dirty="0">
                    <a:latin typeface="Cambria Math"/>
                    <a:ea typeface="Calibri"/>
                    <a:cs typeface="Sakkal Majalla"/>
                  </a:rPr>
                  <a:t>إذا فرض أن كل وصلة حركية تشكل مزدوجتين مع الوصلات المتجاورة ، فإن العلاقة بين عدد المزدوجات</a:t>
                </a:r>
                <a:r>
                  <a:rPr lang="en-US" sz="2800" dirty="0">
                    <a:latin typeface="Cambria Math"/>
                    <a:ea typeface="Calibri"/>
                    <a:cs typeface="Sakkal Majalla"/>
                  </a:rPr>
                  <a:t>P </a:t>
                </a:r>
                <a:r>
                  <a:rPr lang="ar-EG" sz="2800" dirty="0">
                    <a:latin typeface="Cambria Math"/>
                    <a:ea typeface="Calibri"/>
                    <a:cs typeface="Sakkal Majalla"/>
                  </a:rPr>
                  <a:t> </a:t>
                </a:r>
                <a:r>
                  <a:rPr lang="ar-EG" sz="3200" dirty="0">
                    <a:latin typeface="Cambria Math"/>
                    <a:ea typeface="Calibri"/>
                    <a:cs typeface="Sakkal Majalla"/>
                  </a:rPr>
                  <a:t>وعدد الوصلات </a:t>
                </a:r>
                <a14:m>
                  <m:oMath xmlns:m="http://schemas.openxmlformats.org/officeDocument/2006/math">
                    <m:r>
                      <a:rPr lang="en-US" sz="2800">
                        <a:latin typeface="Cambria Math"/>
                        <a:ea typeface="Calibri"/>
                        <a:cs typeface="Sakkal Majalla"/>
                      </a:rPr>
                      <m:t>𝑙</m:t>
                    </m:r>
                  </m:oMath>
                </a14:m>
                <a:r>
                  <a:rPr lang="en-US" sz="2800" dirty="0">
                    <a:latin typeface="Cambria Math"/>
                    <a:ea typeface="Calibri"/>
                    <a:cs typeface="Sakkal Majalla"/>
                  </a:rPr>
                  <a:t> </a:t>
                </a:r>
                <a:r>
                  <a:rPr lang="ar-EG" sz="2800" dirty="0">
                    <a:latin typeface="Cambria Math"/>
                    <a:ea typeface="Calibri"/>
                    <a:cs typeface="Sakkal Majalla"/>
                  </a:rPr>
                  <a:t>  </a:t>
                </a:r>
                <a:r>
                  <a:rPr lang="ar-EG" sz="3200" dirty="0">
                    <a:latin typeface="Cambria Math"/>
                    <a:ea typeface="Calibri"/>
                    <a:cs typeface="Sakkal Majalla"/>
                  </a:rPr>
                  <a:t>في السلسلة الحركية يعبر عنها رياضيا كما يلي:</a:t>
                </a:r>
                <a:endParaRPr lang="en-US" sz="3200" dirty="0">
                  <a:latin typeface="Cambria Math"/>
                  <a:ea typeface="Calibri"/>
                  <a:cs typeface="Sakkal Majalla"/>
                </a:endParaRPr>
              </a:p>
              <a:p>
                <a:pPr marL="482600" algn="just">
                  <a:lnSpc>
                    <a:spcPct val="90000"/>
                  </a:lnSpc>
                </a:pPr>
                <a14:m>
                  <m:oMathPara xmlns:m="http://schemas.openxmlformats.org/officeDocument/2006/math">
                    <m:oMathParaPr>
                      <m:jc m:val="centerGroup"/>
                    </m:oMathParaPr>
                    <m:oMath xmlns:m="http://schemas.openxmlformats.org/officeDocument/2006/math">
                      <m:r>
                        <a:rPr lang="en-US" sz="3200">
                          <a:latin typeface="Cambria Math"/>
                          <a:ea typeface="Calibri"/>
                          <a:cs typeface="Sakkal Majalla"/>
                        </a:rPr>
                        <m:t>𝑙</m:t>
                      </m:r>
                      <m:r>
                        <a:rPr lang="en-US" sz="3200">
                          <a:latin typeface="Cambria Math"/>
                          <a:ea typeface="Calibri"/>
                          <a:cs typeface="Sakkal Majalla"/>
                        </a:rPr>
                        <m:t>=</m:t>
                      </m:r>
                      <m:r>
                        <a:rPr lang="en-US" sz="3200">
                          <a:latin typeface="Cambria Math"/>
                          <a:ea typeface="Calibri"/>
                          <a:cs typeface="Sakkal Majalla"/>
                        </a:rPr>
                        <m:t>2</m:t>
                      </m:r>
                      <m:r>
                        <a:rPr lang="en-US" sz="3200">
                          <a:latin typeface="Cambria Math"/>
                          <a:ea typeface="Calibri"/>
                          <a:cs typeface="Sakkal Majalla"/>
                        </a:rPr>
                        <m:t>×</m:t>
                      </m:r>
                      <m:r>
                        <a:rPr lang="en-US" sz="3200">
                          <a:latin typeface="Cambria Math"/>
                          <a:ea typeface="Calibri"/>
                          <a:cs typeface="Sakkal Majalla"/>
                        </a:rPr>
                        <m:t>𝑃</m:t>
                      </m:r>
                      <m:r>
                        <a:rPr lang="en-US" sz="3200">
                          <a:latin typeface="Cambria Math"/>
                          <a:ea typeface="Calibri"/>
                          <a:cs typeface="Sakkal Majalla"/>
                        </a:rPr>
                        <m:t>−</m:t>
                      </m:r>
                      <m:r>
                        <a:rPr lang="en-US" sz="3200">
                          <a:latin typeface="Cambria Math"/>
                          <a:ea typeface="Calibri"/>
                          <a:cs typeface="Sakkal Majalla"/>
                        </a:rPr>
                        <m:t>4</m:t>
                      </m:r>
                      <m:r>
                        <a:rPr lang="en-US" sz="3200">
                          <a:latin typeface="Cambria Math"/>
                          <a:ea typeface="Calibri"/>
                          <a:cs typeface="Sakkal Majalla"/>
                        </a:rPr>
                        <m:t>   …   (</m:t>
                      </m:r>
                      <m:r>
                        <a:rPr lang="en-US" sz="3200">
                          <a:latin typeface="Cambria Math"/>
                          <a:ea typeface="Calibri"/>
                          <a:cs typeface="Sakkal Majalla"/>
                        </a:rPr>
                        <m:t>𝑖</m:t>
                      </m:r>
                      <m:r>
                        <a:rPr lang="en-US" sz="3200">
                          <a:latin typeface="Cambria Math"/>
                          <a:ea typeface="Calibri"/>
                          <a:cs typeface="Sakkal Majalla"/>
                        </a:rPr>
                        <m:t>)</m:t>
                      </m:r>
                    </m:oMath>
                  </m:oMathPara>
                </a14:m>
                <a:endParaRPr lang="en-US" sz="3200" dirty="0">
                  <a:latin typeface="Cambria Math"/>
                  <a:ea typeface="Calibri"/>
                  <a:cs typeface="Sakkal Majalla"/>
                </a:endParaRPr>
              </a:p>
              <a:p>
                <a:pPr marL="95250" algn="just">
                  <a:lnSpc>
                    <a:spcPct val="90000"/>
                  </a:lnSpc>
                </a:pPr>
                <a:r>
                  <a:rPr lang="ar-EG" sz="3200" dirty="0">
                    <a:latin typeface="Cambria Math"/>
                    <a:ea typeface="Calibri"/>
                    <a:cs typeface="Sakkal Majalla"/>
                  </a:rPr>
                  <a:t>وحيث أنه في السلسلة الحركية كل وصلة تشكل جزءا من المزدوجتين فسوف يوجد عدد من الوصلات تبعا لعدد المزدوجات. والعلاقة التالية توضح عدد نقاط الإتصال أو محاور الإرتكاز (المفاصل)  </a:t>
                </a:r>
                <a:r>
                  <a:rPr lang="en-US" sz="3200" dirty="0">
                    <a:latin typeface="Cambria Math"/>
                    <a:ea typeface="Calibri"/>
                    <a:cs typeface="Sakkal Majalla"/>
                  </a:rPr>
                  <a:t>Joints</a:t>
                </a:r>
                <a:r>
                  <a:rPr lang="ar-EG" sz="3200" dirty="0">
                    <a:latin typeface="Cambria Math"/>
                    <a:ea typeface="Calibri"/>
                    <a:cs typeface="Sakkal Majalla"/>
                  </a:rPr>
                  <a:t>  بالنسبة لعدد الوصلات التي تتكون منها السلسلة الحركية:</a:t>
                </a:r>
                <a:endParaRPr lang="en-US" sz="3200" dirty="0">
                  <a:latin typeface="Cambria Math"/>
                  <a:ea typeface="Calibri"/>
                  <a:cs typeface="Sakkal Majalla"/>
                </a:endParaRPr>
              </a:p>
              <a:p>
                <a:pPr marL="482600" algn="just">
                  <a:lnSpc>
                    <a:spcPct val="90000"/>
                  </a:lnSpc>
                </a:pPr>
                <a14:m>
                  <m:oMathPara xmlns:m="http://schemas.openxmlformats.org/officeDocument/2006/math">
                    <m:oMathParaPr>
                      <m:jc m:val="centerGroup"/>
                    </m:oMathParaPr>
                    <m:oMath xmlns:m="http://schemas.openxmlformats.org/officeDocument/2006/math">
                      <m:r>
                        <a:rPr lang="en-US" sz="3200">
                          <a:latin typeface="Cambria Math"/>
                          <a:ea typeface="Calibri"/>
                          <a:cs typeface="Sakkal Majalla"/>
                        </a:rPr>
                        <m:t>𝑗</m:t>
                      </m:r>
                      <m:r>
                        <a:rPr lang="en-US" sz="3200">
                          <a:latin typeface="Cambria Math"/>
                          <a:ea typeface="Calibri"/>
                          <a:cs typeface="Sakkal Majalla"/>
                        </a:rPr>
                        <m:t>=</m:t>
                      </m:r>
                      <m:f>
                        <m:fPr>
                          <m:ctrlPr>
                            <a:rPr lang="en-US" sz="3200" i="1">
                              <a:latin typeface="Cambria Math"/>
                              <a:ea typeface="Calibri"/>
                              <a:cs typeface="Sakkal Majalla"/>
                            </a:rPr>
                          </m:ctrlPr>
                        </m:fPr>
                        <m:num>
                          <m:r>
                            <a:rPr lang="en-US" sz="3200">
                              <a:latin typeface="Cambria Math"/>
                              <a:ea typeface="Calibri"/>
                              <a:cs typeface="Sakkal Majalla"/>
                            </a:rPr>
                            <m:t>3</m:t>
                          </m:r>
                        </m:num>
                        <m:den>
                          <m:r>
                            <a:rPr lang="en-US" sz="3200">
                              <a:latin typeface="Cambria Math"/>
                              <a:ea typeface="Calibri"/>
                              <a:cs typeface="Sakkal Majalla"/>
                            </a:rPr>
                            <m:t>2</m:t>
                          </m:r>
                        </m:den>
                      </m:f>
                      <m:r>
                        <a:rPr lang="en-US" sz="3200">
                          <a:latin typeface="Cambria Math"/>
                          <a:ea typeface="Calibri"/>
                          <a:cs typeface="Sakkal Majalla"/>
                        </a:rPr>
                        <m:t>𝑙</m:t>
                      </m:r>
                      <m:r>
                        <a:rPr lang="en-US" sz="3200">
                          <a:latin typeface="Cambria Math"/>
                          <a:ea typeface="Calibri"/>
                          <a:cs typeface="Sakkal Majalla"/>
                        </a:rPr>
                        <m:t>−</m:t>
                      </m:r>
                      <m:r>
                        <a:rPr lang="en-US" sz="3200">
                          <a:latin typeface="Cambria Math"/>
                          <a:ea typeface="Calibri"/>
                          <a:cs typeface="Sakkal Majalla"/>
                        </a:rPr>
                        <m:t>2</m:t>
                      </m:r>
                      <m:r>
                        <a:rPr lang="en-US" sz="3200">
                          <a:latin typeface="Cambria Math"/>
                          <a:ea typeface="Calibri"/>
                          <a:cs typeface="Sakkal Majalla"/>
                        </a:rPr>
                        <m:t>   …(</m:t>
                      </m:r>
                      <m:r>
                        <a:rPr lang="en-US" sz="3200">
                          <a:latin typeface="Cambria Math"/>
                          <a:ea typeface="Calibri"/>
                          <a:cs typeface="Sakkal Majalla"/>
                        </a:rPr>
                        <m:t>𝑖𝑖</m:t>
                      </m:r>
                      <m:r>
                        <a:rPr lang="en-US" sz="3200">
                          <a:latin typeface="Cambria Math"/>
                          <a:ea typeface="Calibri"/>
                          <a:cs typeface="Sakkal Majalla"/>
                        </a:rPr>
                        <m:t>)</m:t>
                      </m:r>
                    </m:oMath>
                  </m:oMathPara>
                </a14:m>
                <a:endParaRPr lang="ar-EG" sz="3200" dirty="0">
                  <a:latin typeface="Cambria Math"/>
                  <a:ea typeface="Calibri"/>
                  <a:cs typeface="Sakkal Majalla"/>
                </a:endParaRPr>
              </a:p>
              <a:p>
                <a:pPr marL="482600" algn="just"/>
                <a:endParaRPr lang="en-US" dirty="0">
                  <a:effectLst/>
                  <a:latin typeface="Calibri"/>
                  <a:ea typeface="Calibri"/>
                  <a:cs typeface="Simple Bold Jut Out"/>
                </a:endParaRPr>
              </a:p>
            </p:txBody>
          </p:sp>
        </mc:Choice>
        <mc:Fallback xmlns="">
          <p:sp>
            <p:nvSpPr>
              <p:cNvPr id="3" name="Rectangle 2"/>
              <p:cNvSpPr>
                <a:spLocks noRot="1" noChangeAspect="1" noMove="1" noResize="1" noEditPoints="1" noAdjustHandles="1" noChangeArrowheads="1" noChangeShapeType="1" noTextEdit="1"/>
              </p:cNvSpPr>
              <p:nvPr/>
            </p:nvSpPr>
            <p:spPr>
              <a:xfrm>
                <a:off x="1187624" y="1409457"/>
                <a:ext cx="7704856" cy="5187895"/>
              </a:xfrm>
              <a:prstGeom prst="rect">
                <a:avLst/>
              </a:prstGeom>
              <a:blipFill rotWithShape="1">
                <a:blip r:embed="rId2"/>
                <a:stretch>
                  <a:fillRect l="-3165" t="-2233" r="-712"/>
                </a:stretch>
              </a:blipFill>
            </p:spPr>
            <p:txBody>
              <a:bodyPr/>
              <a:lstStyle/>
              <a:p>
                <a:r>
                  <a:rPr lang="ar-EG">
                    <a:noFill/>
                  </a:rPr>
                  <a:t> </a:t>
                </a:r>
              </a:p>
            </p:txBody>
          </p:sp>
        </mc:Fallback>
      </mc:AlternateContent>
    </p:spTree>
    <p:extLst>
      <p:ext uri="{BB962C8B-B14F-4D97-AF65-F5344CB8AC3E}">
        <p14:creationId xmlns:p14="http://schemas.microsoft.com/office/powerpoint/2010/main" val="4143394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8792" cy="1080120"/>
          </a:xfrm>
        </p:spPr>
        <p:txBody>
          <a:bodyPr>
            <a:noAutofit/>
          </a:bodyPr>
          <a:lstStyle/>
          <a:p>
            <a:pPr marL="182880" algn="ct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اختبار السلاسل </a:t>
            </a: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الحركية</a:t>
            </a:r>
            <a:b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نظام هندسي يتكون من ثلاث وصلات</a:t>
            </a:r>
            <a:endParaRPr lang="ar-EG"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769846194"/>
              </p:ext>
            </p:extLst>
          </p:nvPr>
        </p:nvGraphicFramePr>
        <p:xfrm>
          <a:off x="1547664" y="1412776"/>
          <a:ext cx="7272808" cy="4796014"/>
        </p:xfrm>
        <a:graphic>
          <a:graphicData uri="http://schemas.openxmlformats.org/drawingml/2006/table">
            <a:tbl>
              <a:tblPr rtl="1" firstRow="1" bandRow="1"/>
              <a:tblGrid>
                <a:gridCol w="1786848"/>
                <a:gridCol w="1545178"/>
                <a:gridCol w="3940782"/>
              </a:tblGrid>
              <a:tr h="433110">
                <a:tc>
                  <a:txBody>
                    <a:bodyPr/>
                    <a:lstStyle/>
                    <a:p>
                      <a:pPr algn="l" rtl="1">
                        <a:lnSpc>
                          <a:spcPct val="115000"/>
                        </a:lnSpc>
                        <a:spcAft>
                          <a:spcPts val="0"/>
                        </a:spcAft>
                      </a:pPr>
                      <a:r>
                        <a:rPr lang="ar-EG" sz="1600" dirty="0">
                          <a:effectLst/>
                          <a:latin typeface="Cambria Math"/>
                          <a:ea typeface="Calibri"/>
                          <a:cs typeface="Sakkal Majalla"/>
                        </a:rPr>
                        <a:t> </a:t>
                      </a:r>
                      <a:endParaRPr lang="en-US" sz="1100" dirty="0">
                        <a:effectLst/>
                        <a:latin typeface="Calibri"/>
                        <a:ea typeface="Calibri"/>
                        <a:cs typeface="Arial"/>
                      </a:endParaRPr>
                    </a:p>
                  </a:txBody>
                  <a:tcPr anchor="ctr">
                    <a:lnL>
                      <a:noFill/>
                    </a:lnL>
                    <a:lnR>
                      <a:noFill/>
                    </a:lnR>
                    <a:lnT>
                      <a:noFill/>
                    </a:lnT>
                    <a:lnB>
                      <a:noFill/>
                    </a:lnB>
                  </a:tcPr>
                </a:tc>
                <a:tc rowSpan="3" gridSpan="2">
                  <a:txBody>
                    <a:bodyPr/>
                    <a:lstStyle/>
                    <a:p>
                      <a:pPr algn="r" rtl="0">
                        <a:lnSpc>
                          <a:spcPct val="125000"/>
                        </a:lnSpc>
                        <a:spcAft>
                          <a:spcPts val="0"/>
                        </a:spcAft>
                      </a:pPr>
                      <a:endParaRPr lang="en-US" sz="1600" dirty="0">
                        <a:effectLst/>
                        <a:latin typeface="Sakkal Majalla"/>
                        <a:ea typeface="Calibri"/>
                        <a:cs typeface="Arial"/>
                      </a:endParaRPr>
                    </a:p>
                  </a:txBody>
                  <a:tcPr marL="0" marR="0" marT="0" marB="0" anchor="ctr">
                    <a:lnL>
                      <a:noFill/>
                    </a:lnL>
                    <a:lnR w="12700" cmpd="sng">
                      <a:noFill/>
                      <a:prstDash val="solid"/>
                    </a:lnR>
                    <a:lnT>
                      <a:noFill/>
                    </a:lnT>
                    <a:lnB>
                      <a:noFill/>
                    </a:lnB>
                    <a:lnTlToBr w="12700" cmpd="sng">
                      <a:noFill/>
                      <a:prstDash val="solid"/>
                    </a:lnTlToBr>
                    <a:lnBlToTr w="12700" cmpd="sng">
                      <a:noFill/>
                      <a:prstDash val="solid"/>
                    </a:lnBlToTr>
                  </a:tcPr>
                </a:tc>
                <a:tc rowSpan="3" hMerge="1">
                  <a:txBody>
                    <a:bodyPr/>
                    <a:lstStyle/>
                    <a:p>
                      <a:pPr rtl="1"/>
                      <a:endParaRPr lang="ar-EG"/>
                    </a:p>
                  </a:txBody>
                  <a:tcPr/>
                </a:tc>
              </a:tr>
              <a:tr h="935042">
                <a:tc>
                  <a:txBody>
                    <a:bodyPr/>
                    <a:lstStyle/>
                    <a:p>
                      <a:pPr algn="l" rtl="1">
                        <a:lnSpc>
                          <a:spcPct val="115000"/>
                        </a:lnSpc>
                        <a:spcAft>
                          <a:spcPts val="0"/>
                        </a:spcAft>
                      </a:pPr>
                      <a:endParaRPr lang="en-US" sz="1400" dirty="0">
                        <a:effectLst/>
                        <a:latin typeface="Calibri"/>
                        <a:ea typeface="Calibri"/>
                        <a:cs typeface="Arial"/>
                      </a:endParaRPr>
                    </a:p>
                  </a:txBody>
                  <a:tcPr anchor="ctr">
                    <a:lnL>
                      <a:noFill/>
                    </a:lnL>
                    <a:lnR>
                      <a:noFill/>
                    </a:lnR>
                    <a:lnT>
                      <a:noFill/>
                    </a:lnT>
                    <a:lnB>
                      <a:noFill/>
                    </a:lnB>
                    <a:lnTlToBr w="12700" cmpd="sng">
                      <a:noFill/>
                      <a:prstDash val="solid"/>
                    </a:lnTlToBr>
                    <a:lnBlToTr w="12700" cmpd="sng">
                      <a:noFill/>
                      <a:prstDash val="solid"/>
                    </a:lnBlToTr>
                  </a:tcPr>
                </a:tc>
                <a:tc gridSpan="2" vMerge="1">
                  <a:txBody>
                    <a:bodyPr/>
                    <a:lstStyle/>
                    <a:p>
                      <a:pPr rtl="1"/>
                      <a:endParaRPr lang="ar-EG"/>
                    </a:p>
                  </a:txBody>
                  <a:tcPr/>
                </a:tc>
                <a:tc hMerge="1" vMerge="1">
                  <a:txBody>
                    <a:bodyPr/>
                    <a:lstStyle/>
                    <a:p>
                      <a:pPr rtl="1"/>
                      <a:endParaRPr lang="ar-EG"/>
                    </a:p>
                  </a:txBody>
                  <a:tcPr/>
                </a:tc>
              </a:tr>
              <a:tr h="0">
                <a:tc>
                  <a:txBody>
                    <a:bodyPr/>
                    <a:lstStyle/>
                    <a:p>
                      <a:pPr algn="l" rtl="1">
                        <a:lnSpc>
                          <a:spcPct val="115000"/>
                        </a:lnSpc>
                        <a:spcAft>
                          <a:spcPts val="0"/>
                        </a:spcAft>
                      </a:pPr>
                      <a:endParaRPr lang="en-US" sz="1400" dirty="0">
                        <a:effectLst/>
                        <a:latin typeface="Calibri"/>
                        <a:ea typeface="Calibri"/>
                        <a:cs typeface="Arial"/>
                      </a:endParaRPr>
                    </a:p>
                  </a:txBody>
                  <a:tcPr anchor="ctr">
                    <a:lnL>
                      <a:noFill/>
                    </a:lnL>
                    <a:lnR>
                      <a:noFill/>
                    </a:lnR>
                    <a:lnT>
                      <a:noFill/>
                    </a:lnT>
                    <a:lnB>
                      <a:noFill/>
                    </a:lnB>
                  </a:tcPr>
                </a:tc>
                <a:tc gridSpan="2" vMerge="1">
                  <a:txBody>
                    <a:bodyPr/>
                    <a:lstStyle/>
                    <a:p>
                      <a:pPr rtl="1"/>
                      <a:endParaRPr lang="ar-EG"/>
                    </a:p>
                  </a:txBody>
                  <a:tcPr/>
                </a:tc>
                <a:tc hMerge="1" vMerge="1">
                  <a:txBody>
                    <a:bodyPr/>
                    <a:lstStyle/>
                    <a:p>
                      <a:pPr rtl="1"/>
                      <a:endParaRPr lang="ar-EG"/>
                    </a:p>
                  </a:txBody>
                  <a:tcPr/>
                </a:tc>
              </a:tr>
              <a:tr h="1597538">
                <a:tc gridSpan="2">
                  <a:txBody>
                    <a:bodyPr/>
                    <a:lstStyle/>
                    <a:p>
                      <a:pPr marL="0" algn="ctr" rtl="1" eaLnBrk="1" latinLnBrk="0" hangingPunct="1">
                        <a:lnSpc>
                          <a:spcPct val="100000"/>
                        </a:lnSpc>
                        <a:spcAft>
                          <a:spcPts val="0"/>
                        </a:spcAft>
                      </a:pPr>
                      <a:r>
                        <a:rPr kumimoji="0" lang="ar-EG" sz="2800" kern="1200" dirty="0">
                          <a:solidFill>
                            <a:schemeClr val="tx1"/>
                          </a:solidFill>
                          <a:effectLst/>
                          <a:latin typeface="Cambria Math" panose="02040503050406030204" pitchFamily="18" charset="0"/>
                          <a:ea typeface="Cambria Math" panose="02040503050406030204" pitchFamily="18" charset="0"/>
                          <a:cs typeface="Simple Bold Jut Out"/>
                        </a:rPr>
                        <a:t>من المعادلة </a:t>
                      </a:r>
                      <a:r>
                        <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rPr>
                        <a:t>(i)</a:t>
                      </a:r>
                    </a:p>
                    <a:p>
                      <a:pPr algn="ctr" rtl="1">
                        <a:lnSpc>
                          <a:spcPct val="100000"/>
                        </a:lnSpc>
                        <a:spcAft>
                          <a:spcPts val="0"/>
                        </a:spcAft>
                      </a:pPr>
                      <a:r>
                        <a:rPr kumimoji="0" lang="en-US" sz="2800" kern="1200" dirty="0">
                          <a:solidFill>
                            <a:schemeClr val="tx1"/>
                          </a:solidFill>
                          <a:effectLst/>
                          <a:latin typeface="Calibri"/>
                          <a:ea typeface="Calibri"/>
                          <a:cs typeface="Simple Bold Jut Out"/>
                        </a:rPr>
                        <a:t>3 = 2 </a:t>
                      </a:r>
                      <a:r>
                        <a:rPr kumimoji="0" lang="en-US" sz="2800" kern="1200" dirty="0" smtClean="0">
                          <a:solidFill>
                            <a:schemeClr val="tx1"/>
                          </a:solidFill>
                          <a:effectLst/>
                          <a:latin typeface="Calibri"/>
                          <a:ea typeface="Calibri"/>
                          <a:cs typeface="Simple Bold Jut Out"/>
                          <a:sym typeface="Symbol"/>
                        </a:rPr>
                        <a:t></a:t>
                      </a:r>
                      <a:r>
                        <a:rPr kumimoji="0" lang="en-US" sz="2800" kern="1200" dirty="0" smtClean="0">
                          <a:solidFill>
                            <a:schemeClr val="tx1"/>
                          </a:solidFill>
                          <a:effectLst/>
                          <a:latin typeface="Calibri"/>
                          <a:ea typeface="Calibri"/>
                          <a:cs typeface="Simple Bold Jut Out"/>
                        </a:rPr>
                        <a:t> </a:t>
                      </a:r>
                      <a:r>
                        <a:rPr kumimoji="0" lang="en-US" sz="2800" kern="1200" dirty="0">
                          <a:solidFill>
                            <a:schemeClr val="tx1"/>
                          </a:solidFill>
                          <a:effectLst/>
                          <a:latin typeface="Calibri"/>
                          <a:ea typeface="Calibri"/>
                          <a:cs typeface="Simple Bold Jut Out"/>
                        </a:rPr>
                        <a:t>3 - 4 = 2</a:t>
                      </a:r>
                    </a:p>
                    <a:p>
                      <a:pPr algn="ctr" rtl="1">
                        <a:lnSpc>
                          <a:spcPct val="100000"/>
                        </a:lnSpc>
                        <a:spcAft>
                          <a:spcPts val="0"/>
                        </a:spcAft>
                      </a:pPr>
                      <a:r>
                        <a:rPr kumimoji="0" lang="ar-EG" sz="2800" kern="1200" dirty="0">
                          <a:solidFill>
                            <a:schemeClr val="tx1"/>
                          </a:solidFill>
                          <a:effectLst/>
                          <a:latin typeface="Calibri"/>
                          <a:ea typeface="Calibri"/>
                          <a:cs typeface="Simple Bold Jut Out"/>
                        </a:rPr>
                        <a:t>الطرف الأيسر أكبر </a:t>
                      </a:r>
                      <a:r>
                        <a:rPr kumimoji="0" lang="ar-EG" sz="2800" kern="1200" dirty="0" smtClean="0">
                          <a:solidFill>
                            <a:schemeClr val="tx1"/>
                          </a:solidFill>
                          <a:effectLst/>
                          <a:latin typeface="Calibri"/>
                          <a:ea typeface="Calibri"/>
                          <a:cs typeface="Simple Bold Jut Out"/>
                        </a:rPr>
                        <a:t>من الطرف الأيمن</a:t>
                      </a:r>
                      <a:endParaRPr kumimoji="0" lang="en-US" sz="2800" kern="1200" dirty="0">
                        <a:solidFill>
                          <a:schemeClr val="tx1"/>
                        </a:solidFill>
                        <a:effectLst/>
                        <a:latin typeface="Calibri"/>
                        <a:ea typeface="Calibri"/>
                        <a:cs typeface="Simple Bold Jut Out"/>
                      </a:endParaRPr>
                    </a:p>
                  </a:txBody>
                  <a:tcPr anchor="ctr">
                    <a:lnL>
                      <a:noFill/>
                    </a:lnL>
                    <a:lnR>
                      <a:noFill/>
                    </a:lnR>
                    <a:lnT>
                      <a:noFill/>
                    </a:lnT>
                    <a:lnB>
                      <a:noFill/>
                    </a:lnB>
                  </a:tcPr>
                </a:tc>
                <a:tc hMerge="1">
                  <a:txBody>
                    <a:bodyPr/>
                    <a:lstStyle/>
                    <a:p>
                      <a:pPr rtl="1"/>
                      <a:endParaRPr lang="ar-EG"/>
                    </a:p>
                  </a:txBody>
                  <a:tcPr/>
                </a:tc>
                <a:tc>
                  <a:txBody>
                    <a:bodyPr/>
                    <a:lstStyle/>
                    <a:p>
                      <a:pPr algn="ctr" rtl="1">
                        <a:lnSpc>
                          <a:spcPct val="100000"/>
                        </a:lnSpc>
                        <a:spcAft>
                          <a:spcPts val="0"/>
                        </a:spcAft>
                      </a:pPr>
                      <a:r>
                        <a:rPr kumimoji="0" lang="ar-EG" sz="2800" kern="1200" dirty="0">
                          <a:solidFill>
                            <a:schemeClr val="tx1"/>
                          </a:solidFill>
                          <a:effectLst/>
                          <a:latin typeface="Cambria Math" panose="02040503050406030204" pitchFamily="18" charset="0"/>
                          <a:ea typeface="Cambria Math" panose="02040503050406030204" pitchFamily="18" charset="0"/>
                          <a:cs typeface="Simple Bold Jut Out"/>
                        </a:rPr>
                        <a:t>من المعادلة </a:t>
                      </a:r>
                      <a:r>
                        <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rPr>
                        <a:t>(ii)</a:t>
                      </a:r>
                    </a:p>
                    <a:p>
                      <a:pPr algn="ctr" rtl="1">
                        <a:lnSpc>
                          <a:spcPct val="100000"/>
                        </a:lnSpc>
                        <a:spcAft>
                          <a:spcPts val="0"/>
                        </a:spcAft>
                      </a:pPr>
                      <a:r>
                        <a:rPr kumimoji="0" lang="en-US" sz="2800" kern="1200" dirty="0">
                          <a:solidFill>
                            <a:schemeClr val="tx1"/>
                          </a:solidFill>
                          <a:effectLst/>
                          <a:latin typeface="Calibri"/>
                          <a:ea typeface="Calibri"/>
                          <a:cs typeface="Simple Bold Jut Out"/>
                        </a:rPr>
                        <a:t>3 = ((3 / 2) </a:t>
                      </a:r>
                      <a:r>
                        <a:rPr kumimoji="0" lang="en-US" sz="2800" kern="1200" dirty="0" smtClean="0">
                          <a:solidFill>
                            <a:schemeClr val="tx1"/>
                          </a:solidFill>
                          <a:effectLst/>
                          <a:latin typeface="Calibri"/>
                          <a:ea typeface="Calibri"/>
                          <a:cs typeface="Simple Bold Jut Out"/>
                          <a:sym typeface="Symbol"/>
                        </a:rPr>
                        <a:t></a:t>
                      </a:r>
                      <a:r>
                        <a:rPr kumimoji="0" lang="en-US" sz="2800" kern="1200" dirty="0" smtClean="0">
                          <a:solidFill>
                            <a:schemeClr val="tx1"/>
                          </a:solidFill>
                          <a:effectLst/>
                          <a:latin typeface="Calibri"/>
                          <a:ea typeface="Calibri"/>
                          <a:cs typeface="Simple Bold Jut Out"/>
                        </a:rPr>
                        <a:t> </a:t>
                      </a:r>
                      <a:r>
                        <a:rPr kumimoji="0" lang="en-US" sz="2800" kern="1200" dirty="0">
                          <a:solidFill>
                            <a:schemeClr val="tx1"/>
                          </a:solidFill>
                          <a:effectLst/>
                          <a:latin typeface="Calibri"/>
                          <a:ea typeface="Calibri"/>
                          <a:cs typeface="Simple Bold Jut Out"/>
                        </a:rPr>
                        <a:t>3) - 2 = 2.5</a:t>
                      </a:r>
                    </a:p>
                    <a:p>
                      <a:pPr algn="ctr" rtl="1">
                        <a:lnSpc>
                          <a:spcPct val="100000"/>
                        </a:lnSpc>
                        <a:spcAft>
                          <a:spcPts val="0"/>
                        </a:spcAft>
                      </a:pPr>
                      <a:r>
                        <a:rPr kumimoji="0" lang="ar-EG" sz="2800" kern="1200" dirty="0">
                          <a:solidFill>
                            <a:schemeClr val="tx1"/>
                          </a:solidFill>
                          <a:effectLst/>
                          <a:latin typeface="Calibri"/>
                          <a:ea typeface="Calibri"/>
                          <a:cs typeface="Simple Bold Jut Out"/>
                        </a:rPr>
                        <a:t>الطرف الأيسر أكبر من الطرف </a:t>
                      </a:r>
                      <a:r>
                        <a:rPr kumimoji="0" lang="ar-EG" sz="2800" kern="1200" dirty="0" smtClean="0">
                          <a:solidFill>
                            <a:schemeClr val="tx1"/>
                          </a:solidFill>
                          <a:effectLst/>
                          <a:latin typeface="Calibri"/>
                          <a:ea typeface="Calibri"/>
                          <a:cs typeface="Simple Bold Jut Out"/>
                        </a:rPr>
                        <a:t>الأيمن</a:t>
                      </a:r>
                      <a:endParaRPr kumimoji="0" lang="en-US" sz="2800" kern="1200" dirty="0">
                        <a:solidFill>
                          <a:schemeClr val="tx1"/>
                        </a:solidFill>
                        <a:effectLst/>
                        <a:latin typeface="Calibri"/>
                        <a:ea typeface="Calibri"/>
                        <a:cs typeface="Simple Bold Jut Out"/>
                      </a:endParaRPr>
                    </a:p>
                  </a:txBody>
                  <a:tcPr anchor="ctr">
                    <a:lnL>
                      <a:noFill/>
                    </a:lnL>
                    <a:lnR>
                      <a:noFill/>
                    </a:lnR>
                    <a:lnT>
                      <a:noFill/>
                    </a:lnT>
                    <a:lnB>
                      <a:noFill/>
                    </a:lnB>
                  </a:tcPr>
                </a:tc>
              </a:tr>
              <a:tr h="1191053">
                <a:tc gridSpan="3">
                  <a:txBody>
                    <a:bodyPr/>
                    <a:lstStyle/>
                    <a:p>
                      <a:pPr marL="982663" indent="-982663" algn="just" rtl="1">
                        <a:lnSpc>
                          <a:spcPct val="100000"/>
                        </a:lnSpc>
                        <a:spcAft>
                          <a:spcPts val="0"/>
                        </a:spcAft>
                      </a:pPr>
                      <a:r>
                        <a:rPr lang="ar-EG" sz="3200" b="1" dirty="0">
                          <a:effectLst/>
                          <a:latin typeface="Calibri"/>
                          <a:ea typeface="Calibri"/>
                          <a:cs typeface="Simple Bold Jut Out"/>
                        </a:rPr>
                        <a:t>الإختبار:</a:t>
                      </a:r>
                      <a:r>
                        <a:rPr lang="ar-EG" sz="3200" dirty="0">
                          <a:effectLst/>
                          <a:latin typeface="Calibri"/>
                          <a:ea typeface="Calibri"/>
                          <a:cs typeface="Simple Bold Jut Out"/>
                        </a:rPr>
                        <a:t>  </a:t>
                      </a:r>
                      <a:r>
                        <a:rPr lang="ar-EG" sz="2800" dirty="0">
                          <a:effectLst/>
                          <a:latin typeface="Calibri"/>
                          <a:ea typeface="Calibri"/>
                          <a:cs typeface="Simple Bold Jut Out"/>
                        </a:rPr>
                        <a:t>النظام لايحقق أيا من المعادلتين لذا فإنه لايشكل سلسلة حركية وليس هناك حركة نسبية بين أعضاؤه وفي التطبيقات الهندسية يطلق عليه السلسلة المغلقة والتي تشكل منشأ ويستخدم في حالة الجمالونات</a:t>
                      </a:r>
                      <a:r>
                        <a:rPr lang="ar-EG" sz="3200" dirty="0">
                          <a:effectLst/>
                          <a:latin typeface="Calibri"/>
                          <a:ea typeface="Calibri"/>
                          <a:cs typeface="Simple Bold Jut Out"/>
                        </a:rPr>
                        <a:t>.</a:t>
                      </a:r>
                      <a:endParaRPr lang="en-US" sz="2000" dirty="0">
                        <a:effectLst/>
                        <a:latin typeface="Calibri"/>
                        <a:ea typeface="Calibri"/>
                        <a:cs typeface="Simple Bold Jut Out"/>
                      </a:endParaRPr>
                    </a:p>
                  </a:txBody>
                  <a:tcPr>
                    <a:lnL>
                      <a:noFill/>
                    </a:lnL>
                    <a:lnR w="12700" cmpd="sng">
                      <a:noFill/>
                      <a:prstDash val="solid"/>
                    </a:lnR>
                    <a:lnT>
                      <a:noFill/>
                    </a:lnT>
                    <a:lnB>
                      <a:noFill/>
                    </a:lnB>
                    <a:lnTlToBr w="12700" cmpd="sng">
                      <a:noFill/>
                      <a:prstDash val="solid"/>
                    </a:lnTlToBr>
                    <a:lnBlToTr w="12700" cmpd="sng">
                      <a:noFill/>
                      <a:prstDash val="solid"/>
                    </a:lnBlToTr>
                  </a:tcPr>
                </a:tc>
                <a:tc hMerge="1">
                  <a:txBody>
                    <a:bodyPr/>
                    <a:lstStyle/>
                    <a:p>
                      <a:pPr rtl="1"/>
                      <a:endParaRPr lang="ar-EG"/>
                    </a:p>
                  </a:txBody>
                  <a:tcPr/>
                </a:tc>
                <a:tc hMerge="1">
                  <a:txBody>
                    <a:bodyPr/>
                    <a:lstStyle/>
                    <a:p>
                      <a:pPr rtl="1"/>
                      <a:endParaRPr lang="ar-EG"/>
                    </a:p>
                  </a:txBody>
                  <a:tcPr/>
                </a:tc>
              </a:tr>
            </a:tbl>
          </a:graphicData>
        </a:graphic>
      </p:graphicFrame>
      <p:pic>
        <p:nvPicPr>
          <p:cNvPr id="2049" name="Picture 7"/>
          <p:cNvPicPr>
            <a:picLocks noChangeAspect="1" noChangeArrowheads="1"/>
          </p:cNvPicPr>
          <p:nvPr/>
        </p:nvPicPr>
        <p:blipFill>
          <a:blip r:embed="rId2">
            <a:extLst>
              <a:ext uri="{28A0092B-C50C-407E-A947-70E740481C1C}">
                <a14:useLocalDpi xmlns:a14="http://schemas.microsoft.com/office/drawing/2010/main" val="0"/>
              </a:ext>
            </a:extLst>
          </a:blip>
          <a:srcRect l="12431" t="10759"/>
          <a:stretch>
            <a:fillRect/>
          </a:stretch>
        </p:blipFill>
        <p:spPr bwMode="auto">
          <a:xfrm>
            <a:off x="3851920" y="1340768"/>
            <a:ext cx="266429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065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60648"/>
            <a:ext cx="6624736" cy="1080120"/>
          </a:xfrm>
        </p:spPr>
        <p:txBody>
          <a:bodyPr>
            <a:noAutofit/>
          </a:bodyPr>
          <a:lstStyle/>
          <a:p>
            <a:pPr marL="182880" algn="ct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اختبار السلاسل </a:t>
            </a: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الحركية</a:t>
            </a:r>
            <a:b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نظام هندسي يتكون من </a:t>
            </a:r>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أربع وصلات</a:t>
            </a:r>
            <a:endParaRPr lang="ar-EG"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t="7903" b="-1933"/>
          <a:stretch>
            <a:fillRect/>
          </a:stretch>
        </p:blipFill>
        <p:spPr bwMode="auto">
          <a:xfrm>
            <a:off x="3392372" y="1378497"/>
            <a:ext cx="2808313" cy="21602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91680" y="4730426"/>
            <a:ext cx="6840760" cy="1578894"/>
          </a:xfrm>
          <a:prstGeom prst="rect">
            <a:avLst/>
          </a:prstGeom>
        </p:spPr>
        <p:txBody>
          <a:bodyPr wrap="square">
            <a:spAutoFit/>
          </a:bodyPr>
          <a:lstStyle/>
          <a:p>
            <a:pPr lvl="0" algn="just">
              <a:lnSpc>
                <a:spcPct val="115000"/>
              </a:lnSpc>
            </a:pPr>
            <a:r>
              <a:rPr lang="ar-EG" sz="2800" b="1" dirty="0">
                <a:solidFill>
                  <a:prstClr val="black"/>
                </a:solidFill>
                <a:cs typeface="Simple Bold Jut Out"/>
              </a:rPr>
              <a:t>الإختبار: </a:t>
            </a:r>
            <a:r>
              <a:rPr lang="ar-EG" sz="2800" b="1" spc="-60" dirty="0">
                <a:solidFill>
                  <a:prstClr val="black"/>
                </a:solidFill>
                <a:cs typeface="Simple Bold Jut Out"/>
              </a:rPr>
              <a:t> </a:t>
            </a:r>
            <a:r>
              <a:rPr lang="ar-EG" sz="2800" spc="-60" dirty="0">
                <a:solidFill>
                  <a:prstClr val="black"/>
                </a:solidFill>
                <a:cs typeface="Simple Bold Jut Out"/>
              </a:rPr>
              <a:t>النظام يحقق كلتا المعادلتين ، لذا فإنه يشكل سلسلة حركية ذات درجة  حرية أحادية وفي التطبيقات الهندسية يطلق عليه السلسلة ذات الحركة المقيدة الكاملة ويعتبر القاعدة الأساسية التي يمكن تطبيقها على كل أنواع الآلات.</a:t>
            </a:r>
            <a:endParaRPr lang="en-US" dirty="0">
              <a:solidFill>
                <a:prstClr val="black"/>
              </a:solidFill>
              <a:latin typeface="Calibri"/>
              <a:ea typeface="Calibri"/>
              <a:cs typeface="Simple Bold Jut Out"/>
            </a:endParaRPr>
          </a:p>
        </p:txBody>
      </p:sp>
      <p:graphicFrame>
        <p:nvGraphicFramePr>
          <p:cNvPr id="4" name="Table 3"/>
          <p:cNvGraphicFramePr>
            <a:graphicFrameLocks noGrp="1"/>
          </p:cNvGraphicFramePr>
          <p:nvPr>
            <p:extLst>
              <p:ext uri="{D42A27DB-BD31-4B8C-83A1-F6EECF244321}">
                <p14:modId xmlns:p14="http://schemas.microsoft.com/office/powerpoint/2010/main" val="1214341248"/>
              </p:ext>
            </p:extLst>
          </p:nvPr>
        </p:nvGraphicFramePr>
        <p:xfrm>
          <a:off x="1187624" y="3356992"/>
          <a:ext cx="7560840" cy="1597538"/>
        </p:xfrm>
        <a:graphic>
          <a:graphicData uri="http://schemas.openxmlformats.org/drawingml/2006/table">
            <a:tbl>
              <a:tblPr rtl="1" firstRow="1" bandRow="1"/>
              <a:tblGrid>
                <a:gridCol w="1857614"/>
                <a:gridCol w="1606373"/>
                <a:gridCol w="4096853"/>
              </a:tblGrid>
              <a:tr h="1597538">
                <a:tc gridSpan="2">
                  <a:txBody>
                    <a:bodyPr/>
                    <a:lstStyle/>
                    <a:p>
                      <a:pPr marL="0" algn="ctr" rtl="1" eaLnBrk="1" latinLnBrk="0" hangingPunct="1">
                        <a:lnSpc>
                          <a:spcPct val="100000"/>
                        </a:lnSpc>
                        <a:spcAft>
                          <a:spcPts val="0"/>
                        </a:spcAft>
                      </a:pPr>
                      <a:r>
                        <a:rPr kumimoji="0" lang="ar-EG" sz="2800" kern="1200" dirty="0">
                          <a:solidFill>
                            <a:schemeClr val="tx1"/>
                          </a:solidFill>
                          <a:effectLst/>
                          <a:latin typeface="Cambria Math" panose="02040503050406030204" pitchFamily="18" charset="0"/>
                          <a:ea typeface="Cambria Math" panose="02040503050406030204" pitchFamily="18" charset="0"/>
                          <a:cs typeface="Simple Bold Jut Out"/>
                        </a:rPr>
                        <a:t>من المعادلة </a:t>
                      </a:r>
                      <a:r>
                        <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rPr>
                        <a:t>(i)</a:t>
                      </a:r>
                    </a:p>
                    <a:p>
                      <a:pPr algn="ctr" rtl="1">
                        <a:lnSpc>
                          <a:spcPct val="100000"/>
                        </a:lnSpc>
                        <a:spcAft>
                          <a:spcPts val="0"/>
                        </a:spcAft>
                      </a:pPr>
                      <a:r>
                        <a:rPr kumimoji="0" lang="en-US" sz="2800" kern="1200" dirty="0" smtClean="0">
                          <a:solidFill>
                            <a:schemeClr val="tx1"/>
                          </a:solidFill>
                          <a:effectLst/>
                          <a:latin typeface="Calibri"/>
                          <a:ea typeface="Calibri"/>
                          <a:cs typeface="Simple Bold Jut Out"/>
                        </a:rPr>
                        <a:t>4= (2 </a:t>
                      </a:r>
                      <a:r>
                        <a:rPr kumimoji="0" lang="en-US" sz="2800" kern="1200" dirty="0" smtClean="0">
                          <a:solidFill>
                            <a:schemeClr val="tx1"/>
                          </a:solidFill>
                          <a:effectLst/>
                          <a:latin typeface="Calibri"/>
                          <a:ea typeface="Calibri"/>
                          <a:cs typeface="Simple Bold Jut Out"/>
                          <a:sym typeface="Symbol"/>
                        </a:rPr>
                        <a:t></a:t>
                      </a:r>
                      <a:r>
                        <a:rPr kumimoji="0" lang="en-US" sz="2800" kern="1200" dirty="0" smtClean="0">
                          <a:solidFill>
                            <a:schemeClr val="tx1"/>
                          </a:solidFill>
                          <a:effectLst/>
                          <a:latin typeface="Calibri"/>
                          <a:ea typeface="Calibri"/>
                          <a:cs typeface="Simple Bold Jut Out"/>
                        </a:rPr>
                        <a:t> 4) - </a:t>
                      </a:r>
                      <a:r>
                        <a:rPr kumimoji="0" lang="en-US" sz="2800" kern="1200" dirty="0">
                          <a:solidFill>
                            <a:schemeClr val="tx1"/>
                          </a:solidFill>
                          <a:effectLst/>
                          <a:latin typeface="Calibri"/>
                          <a:ea typeface="Calibri"/>
                          <a:cs typeface="Simple Bold Jut Out"/>
                        </a:rPr>
                        <a:t>4 = </a:t>
                      </a:r>
                      <a:r>
                        <a:rPr kumimoji="0" lang="en-US" sz="2800" kern="1200" dirty="0" smtClean="0">
                          <a:solidFill>
                            <a:schemeClr val="tx1"/>
                          </a:solidFill>
                          <a:effectLst/>
                          <a:latin typeface="Calibri"/>
                          <a:ea typeface="Calibri"/>
                          <a:cs typeface="Simple Bold Jut Out"/>
                        </a:rPr>
                        <a:t>4</a:t>
                      </a:r>
                      <a:endParaRPr kumimoji="0" lang="en-US" sz="2800" kern="1200" dirty="0">
                        <a:solidFill>
                          <a:schemeClr val="tx1"/>
                        </a:solidFill>
                        <a:effectLst/>
                        <a:latin typeface="Calibri"/>
                        <a:ea typeface="Calibri"/>
                        <a:cs typeface="Simple Bold Jut Out"/>
                      </a:endParaRPr>
                    </a:p>
                    <a:p>
                      <a:pPr algn="ctr" rtl="1">
                        <a:lnSpc>
                          <a:spcPct val="100000"/>
                        </a:lnSpc>
                        <a:spcAft>
                          <a:spcPts val="0"/>
                        </a:spcAft>
                      </a:pPr>
                      <a:r>
                        <a:rPr kumimoji="0" lang="ar-EG" sz="2800" kern="1200" dirty="0">
                          <a:solidFill>
                            <a:schemeClr val="tx1"/>
                          </a:solidFill>
                          <a:effectLst/>
                          <a:latin typeface="Calibri"/>
                          <a:ea typeface="Calibri"/>
                          <a:cs typeface="Simple Bold Jut Out"/>
                        </a:rPr>
                        <a:t>الطرف الأيسر أكبر من الطرف الأيمن</a:t>
                      </a:r>
                      <a:endParaRPr kumimoji="0" lang="en-US" sz="2800" kern="1200" dirty="0">
                        <a:solidFill>
                          <a:schemeClr val="tx1"/>
                        </a:solidFill>
                        <a:effectLst/>
                        <a:latin typeface="Calibri"/>
                        <a:ea typeface="Calibri"/>
                        <a:cs typeface="Simple Bold Jut Out"/>
                      </a:endParaRPr>
                    </a:p>
                  </a:txBody>
                  <a:tcPr anchor="ctr">
                    <a:lnL>
                      <a:noFill/>
                    </a:lnL>
                    <a:lnR>
                      <a:noFill/>
                    </a:lnR>
                    <a:lnT>
                      <a:noFill/>
                    </a:lnT>
                    <a:lnB>
                      <a:noFill/>
                    </a:lnB>
                  </a:tcPr>
                </a:tc>
                <a:tc hMerge="1">
                  <a:txBody>
                    <a:bodyPr/>
                    <a:lstStyle/>
                    <a:p>
                      <a:pPr rtl="1"/>
                      <a:endParaRPr lang="ar-EG"/>
                    </a:p>
                  </a:txBody>
                  <a:tcPr/>
                </a:tc>
                <a:tc>
                  <a:txBody>
                    <a:bodyPr/>
                    <a:lstStyle/>
                    <a:p>
                      <a:pPr algn="ctr" rtl="1">
                        <a:lnSpc>
                          <a:spcPct val="100000"/>
                        </a:lnSpc>
                        <a:spcAft>
                          <a:spcPts val="0"/>
                        </a:spcAft>
                      </a:pPr>
                      <a:r>
                        <a:rPr kumimoji="0" lang="ar-EG" sz="2800" kern="1200" dirty="0">
                          <a:solidFill>
                            <a:schemeClr val="tx1"/>
                          </a:solidFill>
                          <a:effectLst/>
                          <a:latin typeface="Cambria Math" panose="02040503050406030204" pitchFamily="18" charset="0"/>
                          <a:ea typeface="Cambria Math" panose="02040503050406030204" pitchFamily="18" charset="0"/>
                          <a:cs typeface="Simple Bold Jut Out"/>
                        </a:rPr>
                        <a:t>من المعادلة </a:t>
                      </a:r>
                      <a:r>
                        <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rPr>
                        <a:t>(ii)</a:t>
                      </a:r>
                    </a:p>
                    <a:p>
                      <a:pPr algn="ctr" rtl="1">
                        <a:lnSpc>
                          <a:spcPct val="100000"/>
                        </a:lnSpc>
                        <a:spcAft>
                          <a:spcPts val="0"/>
                        </a:spcAft>
                      </a:pPr>
                      <a:r>
                        <a:rPr kumimoji="0" lang="en-US" sz="2800" kern="1200" dirty="0" smtClean="0">
                          <a:solidFill>
                            <a:schemeClr val="tx1"/>
                          </a:solidFill>
                          <a:effectLst/>
                          <a:latin typeface="Calibri"/>
                          <a:ea typeface="Calibri"/>
                          <a:cs typeface="Simple Bold Jut Out"/>
                        </a:rPr>
                        <a:t>4 = </a:t>
                      </a:r>
                      <a:r>
                        <a:rPr kumimoji="0" lang="en-US" sz="2800" kern="1200" dirty="0">
                          <a:solidFill>
                            <a:schemeClr val="tx1"/>
                          </a:solidFill>
                          <a:effectLst/>
                          <a:latin typeface="Calibri"/>
                          <a:ea typeface="Calibri"/>
                          <a:cs typeface="Simple Bold Jut Out"/>
                        </a:rPr>
                        <a:t>((3 / 2) </a:t>
                      </a:r>
                      <a:r>
                        <a:rPr kumimoji="0" lang="en-US" sz="2800" kern="1200" dirty="0" smtClean="0">
                          <a:solidFill>
                            <a:schemeClr val="tx1"/>
                          </a:solidFill>
                          <a:effectLst/>
                          <a:latin typeface="Calibri"/>
                          <a:ea typeface="Calibri"/>
                          <a:cs typeface="Simple Bold Jut Out"/>
                          <a:sym typeface="Symbol"/>
                        </a:rPr>
                        <a:t></a:t>
                      </a:r>
                      <a:r>
                        <a:rPr kumimoji="0" lang="en-US" sz="2800" kern="1200" dirty="0" smtClean="0">
                          <a:solidFill>
                            <a:schemeClr val="tx1"/>
                          </a:solidFill>
                          <a:effectLst/>
                          <a:latin typeface="Calibri"/>
                          <a:ea typeface="Calibri"/>
                          <a:cs typeface="Simple Bold Jut Out"/>
                        </a:rPr>
                        <a:t> 4) </a:t>
                      </a:r>
                      <a:r>
                        <a:rPr kumimoji="0" lang="en-US" sz="2800" kern="1200" dirty="0">
                          <a:solidFill>
                            <a:schemeClr val="tx1"/>
                          </a:solidFill>
                          <a:effectLst/>
                          <a:latin typeface="Calibri"/>
                          <a:ea typeface="Calibri"/>
                          <a:cs typeface="Simple Bold Jut Out"/>
                        </a:rPr>
                        <a:t>- 2 = </a:t>
                      </a:r>
                      <a:r>
                        <a:rPr kumimoji="0" lang="en-US" sz="2800" kern="1200" dirty="0" smtClean="0">
                          <a:solidFill>
                            <a:schemeClr val="tx1"/>
                          </a:solidFill>
                          <a:effectLst/>
                          <a:latin typeface="Calibri"/>
                          <a:ea typeface="Calibri"/>
                          <a:cs typeface="Simple Bold Jut Out"/>
                        </a:rPr>
                        <a:t>4</a:t>
                      </a:r>
                      <a:endParaRPr kumimoji="0" lang="en-US" sz="2800" kern="1200" dirty="0">
                        <a:solidFill>
                          <a:schemeClr val="tx1"/>
                        </a:solidFill>
                        <a:effectLst/>
                        <a:latin typeface="Calibri"/>
                        <a:ea typeface="Calibri"/>
                        <a:cs typeface="Simple Bold Jut Out"/>
                      </a:endParaRPr>
                    </a:p>
                    <a:p>
                      <a:pPr algn="ctr" rtl="1">
                        <a:lnSpc>
                          <a:spcPct val="100000"/>
                        </a:lnSpc>
                        <a:spcAft>
                          <a:spcPts val="0"/>
                        </a:spcAft>
                      </a:pPr>
                      <a:r>
                        <a:rPr kumimoji="0" lang="ar-EG" sz="2800" kern="1200" dirty="0">
                          <a:solidFill>
                            <a:schemeClr val="tx1"/>
                          </a:solidFill>
                          <a:effectLst/>
                          <a:latin typeface="Calibri"/>
                          <a:ea typeface="Calibri"/>
                          <a:cs typeface="Simple Bold Jut Out"/>
                        </a:rPr>
                        <a:t>الطرف الأيسر أكبر من الطرف الأيمن</a:t>
                      </a:r>
                      <a:endParaRPr kumimoji="0" lang="en-US" sz="2800" kern="1200" dirty="0">
                        <a:solidFill>
                          <a:schemeClr val="tx1"/>
                        </a:solidFill>
                        <a:effectLst/>
                        <a:latin typeface="Calibri"/>
                        <a:ea typeface="Calibri"/>
                        <a:cs typeface="Simple Bold Jut Out"/>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239783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482310" cy="1080120"/>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اختبار السلاسل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الحركية</a:t>
            </a: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نظام هندسي يتكون من </a:t>
            </a:r>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خمس وصلات</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944834872"/>
              </p:ext>
            </p:extLst>
          </p:nvPr>
        </p:nvGraphicFramePr>
        <p:xfrm>
          <a:off x="1331640" y="1492943"/>
          <a:ext cx="7632848" cy="5105957"/>
        </p:xfrm>
        <a:graphic>
          <a:graphicData uri="http://schemas.openxmlformats.org/drawingml/2006/table">
            <a:tbl>
              <a:tblPr rtl="1" firstRow="1" bandRow="1"/>
              <a:tblGrid>
                <a:gridCol w="2088737"/>
                <a:gridCol w="1411055"/>
                <a:gridCol w="4133056"/>
              </a:tblGrid>
              <a:tr h="478200">
                <a:tc>
                  <a:txBody>
                    <a:bodyPr/>
                    <a:lstStyle/>
                    <a:p>
                      <a:pPr algn="l" rtl="1">
                        <a:lnSpc>
                          <a:spcPct val="115000"/>
                        </a:lnSpc>
                        <a:spcAft>
                          <a:spcPts val="0"/>
                        </a:spcAft>
                      </a:pPr>
                      <a:r>
                        <a:rPr lang="ar-EG" sz="1600" dirty="0">
                          <a:effectLst/>
                          <a:latin typeface="Cambria Math"/>
                          <a:ea typeface="Calibri"/>
                          <a:cs typeface="Sakkal Majalla"/>
                        </a:rPr>
                        <a:t> </a:t>
                      </a:r>
                      <a:endParaRPr lang="en-US" sz="1100" dirty="0">
                        <a:effectLst/>
                        <a:latin typeface="Calibri"/>
                        <a:ea typeface="Calibri"/>
                        <a:cs typeface="Arial"/>
                      </a:endParaRPr>
                    </a:p>
                  </a:txBody>
                  <a:tcPr marL="68580" marR="68580" marT="0" marB="0">
                    <a:lnL>
                      <a:noFill/>
                    </a:lnL>
                    <a:lnR>
                      <a:noFill/>
                    </a:lnR>
                    <a:lnT>
                      <a:noFill/>
                    </a:lnT>
                    <a:lnB>
                      <a:noFill/>
                    </a:lnB>
                  </a:tcPr>
                </a:tc>
                <a:tc rowSpan="3" gridSpan="2">
                  <a:txBody>
                    <a:bodyPr/>
                    <a:lstStyle/>
                    <a:p>
                      <a:pPr algn="ctr" rtl="0">
                        <a:lnSpc>
                          <a:spcPct val="100000"/>
                        </a:lnSpc>
                        <a:spcAft>
                          <a:spcPts val="0"/>
                        </a:spcAft>
                      </a:pPr>
                      <a:endParaRPr lang="en-US" sz="2800" dirty="0">
                        <a:effectLst/>
                        <a:latin typeface="Sakkal Majalla"/>
                        <a:ea typeface="Calibri"/>
                        <a:cs typeface="Simple Bold Jut Out"/>
                      </a:endParaRPr>
                    </a:p>
                  </a:txBody>
                  <a:tcPr marL="68580" marR="68580" marT="0" marB="0">
                    <a:lnL>
                      <a:noFill/>
                    </a:lnL>
                    <a:lnR w="12700" cmpd="sng">
                      <a:noFill/>
                      <a:prstDash val="solid"/>
                    </a:lnR>
                    <a:lnT>
                      <a:noFill/>
                    </a:lnT>
                    <a:lnB>
                      <a:noFill/>
                    </a:lnB>
                    <a:lnTlToBr w="12700" cmpd="sng">
                      <a:noFill/>
                      <a:prstDash val="solid"/>
                    </a:lnTlToBr>
                    <a:lnBlToTr w="12700" cmpd="sng">
                      <a:noFill/>
                      <a:prstDash val="solid"/>
                    </a:lnBlToTr>
                  </a:tcPr>
                </a:tc>
                <a:tc rowSpan="3" hMerge="1">
                  <a:txBody>
                    <a:bodyPr/>
                    <a:lstStyle/>
                    <a:p>
                      <a:pPr rtl="1"/>
                      <a:endParaRPr lang="ar-EG"/>
                    </a:p>
                  </a:txBody>
                  <a:tcPr/>
                </a:tc>
              </a:tr>
              <a:tr h="1192661">
                <a:tc>
                  <a:txBody>
                    <a:bodyPr/>
                    <a:lstStyle/>
                    <a:p>
                      <a:pPr algn="ctr" rtl="1">
                        <a:lnSpc>
                          <a:spcPct val="100000"/>
                        </a:lnSpc>
                        <a:spcAft>
                          <a:spcPts val="0"/>
                        </a:spcAft>
                      </a:pPr>
                      <a:endParaRPr lang="en-US" sz="1800" dirty="0">
                        <a:effectLst/>
                        <a:latin typeface="Calibri"/>
                        <a:ea typeface="Calibri"/>
                        <a:cs typeface="Simple Bold Jut Out"/>
                      </a:endParaRPr>
                    </a:p>
                  </a:txBody>
                  <a:tcPr marL="68580" marR="68580" marT="0" marB="0">
                    <a:lnL>
                      <a:noFill/>
                    </a:lnL>
                    <a:lnR>
                      <a:noFill/>
                    </a:lnR>
                    <a:lnT>
                      <a:noFill/>
                    </a:lnT>
                    <a:lnB>
                      <a:noFill/>
                    </a:lnB>
                    <a:lnTlToBr w="12700" cmpd="sng">
                      <a:noFill/>
                      <a:prstDash val="solid"/>
                    </a:lnTlToBr>
                    <a:lnBlToTr w="12700" cmpd="sng">
                      <a:noFill/>
                      <a:prstDash val="solid"/>
                    </a:lnBlToTr>
                  </a:tcPr>
                </a:tc>
                <a:tc gridSpan="2" vMerge="1">
                  <a:txBody>
                    <a:bodyPr/>
                    <a:lstStyle/>
                    <a:p>
                      <a:pPr rtl="1"/>
                      <a:endParaRPr lang="ar-EG"/>
                    </a:p>
                  </a:txBody>
                  <a:tcPr/>
                </a:tc>
                <a:tc hMerge="1" vMerge="1">
                  <a:txBody>
                    <a:bodyPr/>
                    <a:lstStyle/>
                    <a:p>
                      <a:pPr rtl="1"/>
                      <a:endParaRPr lang="ar-EG"/>
                    </a:p>
                  </a:txBody>
                  <a:tcPr/>
                </a:tc>
              </a:tr>
              <a:tr h="472133">
                <a:tc>
                  <a:txBody>
                    <a:bodyPr/>
                    <a:lstStyle/>
                    <a:p>
                      <a:pPr algn="l" rtl="1">
                        <a:lnSpc>
                          <a:spcPct val="115000"/>
                        </a:lnSpc>
                        <a:spcAft>
                          <a:spcPts val="0"/>
                        </a:spcAft>
                      </a:pPr>
                      <a:r>
                        <a:rPr lang="en-US" sz="2800" dirty="0">
                          <a:effectLst/>
                          <a:latin typeface="Cambria Math"/>
                          <a:ea typeface="Calibri"/>
                          <a:cs typeface="Simple Bold Jut Out"/>
                        </a:rPr>
                        <a:t> </a:t>
                      </a:r>
                      <a:endParaRPr lang="en-US" sz="1800" dirty="0">
                        <a:effectLst/>
                        <a:latin typeface="Calibri"/>
                        <a:ea typeface="Calibri"/>
                        <a:cs typeface="Simple Bold Jut Out"/>
                      </a:endParaRPr>
                    </a:p>
                  </a:txBody>
                  <a:tcPr marL="68580" marR="68580" marT="0" marB="0">
                    <a:lnL>
                      <a:noFill/>
                    </a:lnL>
                    <a:lnR>
                      <a:noFill/>
                    </a:lnR>
                    <a:lnT>
                      <a:noFill/>
                    </a:lnT>
                    <a:lnB>
                      <a:noFill/>
                    </a:lnB>
                  </a:tcPr>
                </a:tc>
                <a:tc gridSpan="2" vMerge="1">
                  <a:txBody>
                    <a:bodyPr/>
                    <a:lstStyle/>
                    <a:p>
                      <a:pPr rtl="1"/>
                      <a:endParaRPr lang="ar-EG"/>
                    </a:p>
                  </a:txBody>
                  <a:tcPr/>
                </a:tc>
                <a:tc hMerge="1" vMerge="1">
                  <a:txBody>
                    <a:bodyPr/>
                    <a:lstStyle/>
                    <a:p>
                      <a:pPr rtl="1"/>
                      <a:endParaRPr lang="ar-EG"/>
                    </a:p>
                  </a:txBody>
                  <a:tcPr/>
                </a:tc>
              </a:tr>
              <a:tr h="1401002">
                <a:tc gridSpan="2">
                  <a:txBody>
                    <a:bodyPr/>
                    <a:lstStyle/>
                    <a:p>
                      <a:pPr algn="ctr" rtl="1">
                        <a:lnSpc>
                          <a:spcPct val="115000"/>
                        </a:lnSpc>
                        <a:spcAft>
                          <a:spcPts val="0"/>
                        </a:spcAft>
                      </a:pPr>
                      <a:r>
                        <a:rPr kumimoji="0" lang="ar-EG" sz="2800" kern="1200" dirty="0">
                          <a:solidFill>
                            <a:schemeClr val="tx1"/>
                          </a:solidFill>
                          <a:effectLst/>
                          <a:latin typeface="Cambria Math" panose="02040503050406030204" pitchFamily="18" charset="0"/>
                          <a:ea typeface="Cambria Math" panose="02040503050406030204" pitchFamily="18" charset="0"/>
                          <a:cs typeface="Simple Bold Jut Out"/>
                        </a:rPr>
                        <a:t>من المعادلة </a:t>
                      </a:r>
                      <a:r>
                        <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rPr>
                        <a:t>(i)</a:t>
                      </a:r>
                    </a:p>
                    <a:p>
                      <a:pPr algn="ctr" rtl="1">
                        <a:lnSpc>
                          <a:spcPct val="115000"/>
                        </a:lnSpc>
                        <a:spcAft>
                          <a:spcPts val="0"/>
                        </a:spcAft>
                      </a:pPr>
                      <a:r>
                        <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rPr>
                        <a:t>5 = </a:t>
                      </a:r>
                      <a:r>
                        <a:rPr kumimoji="0" lang="en-US" sz="2800" kern="1200" dirty="0" smtClean="0">
                          <a:solidFill>
                            <a:schemeClr val="tx1"/>
                          </a:solidFill>
                          <a:effectLst/>
                          <a:latin typeface="Cambria Math" panose="02040503050406030204" pitchFamily="18" charset="0"/>
                          <a:ea typeface="Cambria Math" panose="02040503050406030204" pitchFamily="18" charset="0"/>
                          <a:cs typeface="Simple Bold Jut Out"/>
                        </a:rPr>
                        <a:t>(2 </a:t>
                      </a:r>
                      <a:r>
                        <a:rPr kumimoji="0" lang="en-US" sz="2800" kern="1200" dirty="0" smtClean="0">
                          <a:solidFill>
                            <a:schemeClr val="tx1"/>
                          </a:solidFill>
                          <a:effectLst/>
                          <a:latin typeface="Cambria Math" panose="02040503050406030204" pitchFamily="18" charset="0"/>
                          <a:ea typeface="Cambria Math" panose="02040503050406030204" pitchFamily="18" charset="0"/>
                          <a:cs typeface="Simple Bold Jut Out"/>
                          <a:sym typeface="Symbol"/>
                        </a:rPr>
                        <a:t></a:t>
                      </a:r>
                      <a:r>
                        <a:rPr kumimoji="0" lang="en-US" sz="2800" kern="1200" dirty="0" smtClean="0">
                          <a:solidFill>
                            <a:schemeClr val="tx1"/>
                          </a:solidFill>
                          <a:effectLst/>
                          <a:latin typeface="Cambria Math" panose="02040503050406030204" pitchFamily="18" charset="0"/>
                          <a:ea typeface="Cambria Math" panose="02040503050406030204" pitchFamily="18" charset="0"/>
                          <a:cs typeface="Simple Bold Jut Out"/>
                        </a:rPr>
                        <a:t> 5) </a:t>
                      </a:r>
                      <a:r>
                        <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rPr>
                        <a:t>- 4 = 6</a:t>
                      </a:r>
                    </a:p>
                    <a:p>
                      <a:pPr algn="ctr" rtl="1">
                        <a:lnSpc>
                          <a:spcPct val="115000"/>
                        </a:lnSpc>
                        <a:spcAft>
                          <a:spcPts val="0"/>
                        </a:spcAft>
                      </a:pPr>
                      <a:r>
                        <a:rPr kumimoji="0" lang="ar-EG" sz="2800" kern="1200" dirty="0">
                          <a:solidFill>
                            <a:schemeClr val="tx1"/>
                          </a:solidFill>
                          <a:effectLst/>
                          <a:latin typeface="Cambria Math" panose="02040503050406030204" pitchFamily="18" charset="0"/>
                          <a:ea typeface="Cambria Math" panose="02040503050406030204" pitchFamily="18" charset="0"/>
                          <a:cs typeface="Simple Bold Jut Out"/>
                        </a:rPr>
                        <a:t>الطرف الأيسر أصغر من الطرف </a:t>
                      </a:r>
                      <a:r>
                        <a:rPr kumimoji="0" lang="ar-EG" sz="2800" kern="1200" dirty="0" smtClean="0">
                          <a:solidFill>
                            <a:schemeClr val="tx1"/>
                          </a:solidFill>
                          <a:effectLst/>
                          <a:latin typeface="Cambria Math" panose="02040503050406030204" pitchFamily="18" charset="0"/>
                          <a:ea typeface="Cambria Math" panose="02040503050406030204" pitchFamily="18" charset="0"/>
                          <a:cs typeface="Simple Bold Jut Out"/>
                        </a:rPr>
                        <a:t>الأيمن</a:t>
                      </a:r>
                      <a:endPar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endParaRPr>
                    </a:p>
                  </a:txBody>
                  <a:tcPr marL="68580" marR="68580" marT="0" marB="0" anchor="ctr">
                    <a:lnL>
                      <a:noFill/>
                    </a:lnL>
                    <a:lnR>
                      <a:noFill/>
                    </a:lnR>
                    <a:lnT>
                      <a:noFill/>
                    </a:lnT>
                    <a:lnB>
                      <a:noFill/>
                    </a:lnB>
                  </a:tcPr>
                </a:tc>
                <a:tc hMerge="1">
                  <a:txBody>
                    <a:bodyPr/>
                    <a:lstStyle/>
                    <a:p>
                      <a:pPr rtl="1"/>
                      <a:endParaRPr lang="ar-EG"/>
                    </a:p>
                  </a:txBody>
                  <a:tcPr/>
                </a:tc>
                <a:tc>
                  <a:txBody>
                    <a:bodyPr/>
                    <a:lstStyle/>
                    <a:p>
                      <a:pPr algn="ctr" rtl="1">
                        <a:lnSpc>
                          <a:spcPct val="115000"/>
                        </a:lnSpc>
                        <a:spcAft>
                          <a:spcPts val="0"/>
                        </a:spcAft>
                      </a:pPr>
                      <a:r>
                        <a:rPr kumimoji="0" lang="ar-EG" sz="2800" kern="1200" dirty="0">
                          <a:solidFill>
                            <a:schemeClr val="tx1"/>
                          </a:solidFill>
                          <a:effectLst/>
                          <a:latin typeface="Cambria Math" panose="02040503050406030204" pitchFamily="18" charset="0"/>
                          <a:ea typeface="Cambria Math" panose="02040503050406030204" pitchFamily="18" charset="0"/>
                          <a:cs typeface="Simple Bold Jut Out"/>
                        </a:rPr>
                        <a:t>من المعادلة </a:t>
                      </a:r>
                      <a:r>
                        <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rPr>
                        <a:t>(ii)</a:t>
                      </a:r>
                    </a:p>
                    <a:p>
                      <a:pPr algn="ctr" rtl="1">
                        <a:lnSpc>
                          <a:spcPct val="115000"/>
                        </a:lnSpc>
                        <a:spcAft>
                          <a:spcPts val="0"/>
                        </a:spcAft>
                      </a:pPr>
                      <a:r>
                        <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rPr>
                        <a:t>5 = ((3 / 2) </a:t>
                      </a:r>
                      <a:r>
                        <a:rPr kumimoji="0" lang="en-US" sz="2800" kern="1200" dirty="0" smtClean="0">
                          <a:solidFill>
                            <a:schemeClr val="tx1"/>
                          </a:solidFill>
                          <a:effectLst/>
                          <a:latin typeface="Cambria Math" panose="02040503050406030204" pitchFamily="18" charset="0"/>
                          <a:ea typeface="Cambria Math" panose="02040503050406030204" pitchFamily="18" charset="0"/>
                          <a:cs typeface="Simple Bold Jut Out"/>
                          <a:sym typeface="Symbol"/>
                        </a:rPr>
                        <a:t></a:t>
                      </a:r>
                      <a:r>
                        <a:rPr kumimoji="0" lang="en-US" sz="2800" kern="1200" dirty="0" smtClean="0">
                          <a:solidFill>
                            <a:schemeClr val="tx1"/>
                          </a:solidFill>
                          <a:effectLst/>
                          <a:latin typeface="Cambria Math" panose="02040503050406030204" pitchFamily="18" charset="0"/>
                          <a:ea typeface="Cambria Math" panose="02040503050406030204" pitchFamily="18" charset="0"/>
                          <a:cs typeface="Simple Bold Jut Out"/>
                        </a:rPr>
                        <a:t> </a:t>
                      </a:r>
                      <a:r>
                        <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rPr>
                        <a:t>5) - 2 = 5.5</a:t>
                      </a:r>
                    </a:p>
                    <a:p>
                      <a:pPr marL="0" algn="ctr" rtl="1" eaLnBrk="1" latinLnBrk="0" hangingPunct="1">
                        <a:lnSpc>
                          <a:spcPct val="115000"/>
                        </a:lnSpc>
                        <a:spcAft>
                          <a:spcPts val="0"/>
                        </a:spcAft>
                      </a:pPr>
                      <a:r>
                        <a:rPr kumimoji="0" lang="ar-EG" sz="2800" kern="1200" dirty="0">
                          <a:solidFill>
                            <a:schemeClr val="tx1"/>
                          </a:solidFill>
                          <a:effectLst/>
                          <a:latin typeface="Cambria Math" panose="02040503050406030204" pitchFamily="18" charset="0"/>
                          <a:ea typeface="Cambria Math" panose="02040503050406030204" pitchFamily="18" charset="0"/>
                          <a:cs typeface="Simple Bold Jut Out"/>
                        </a:rPr>
                        <a:t>الطرف الأيسر أصغر من الطرف </a:t>
                      </a:r>
                      <a:r>
                        <a:rPr kumimoji="0" lang="ar-EG" sz="2800" kern="1200" dirty="0" smtClean="0">
                          <a:solidFill>
                            <a:schemeClr val="tx1"/>
                          </a:solidFill>
                          <a:effectLst/>
                          <a:latin typeface="Cambria Math" panose="02040503050406030204" pitchFamily="18" charset="0"/>
                          <a:ea typeface="Cambria Math" panose="02040503050406030204" pitchFamily="18" charset="0"/>
                          <a:cs typeface="Simple Bold Jut Out"/>
                        </a:rPr>
                        <a:t>الأيمن</a:t>
                      </a:r>
                      <a:endParaRPr kumimoji="0" lang="en-US" sz="2800" kern="1200" dirty="0">
                        <a:solidFill>
                          <a:schemeClr val="tx1"/>
                        </a:solidFill>
                        <a:effectLst/>
                        <a:latin typeface="Cambria Math" panose="02040503050406030204" pitchFamily="18" charset="0"/>
                        <a:ea typeface="Cambria Math" panose="02040503050406030204" pitchFamily="18" charset="0"/>
                        <a:cs typeface="Simple Bold Jut Out"/>
                      </a:endParaRPr>
                    </a:p>
                  </a:txBody>
                  <a:tcPr marL="68580" marR="68580" marT="0" marB="0" anchor="ctr">
                    <a:lnL>
                      <a:noFill/>
                    </a:lnL>
                    <a:lnR>
                      <a:noFill/>
                    </a:lnR>
                    <a:lnT>
                      <a:noFill/>
                    </a:lnT>
                    <a:lnB>
                      <a:noFill/>
                    </a:lnB>
                  </a:tcPr>
                </a:tc>
              </a:tr>
              <a:tr h="1416398">
                <a:tc gridSpan="3">
                  <a:txBody>
                    <a:bodyPr/>
                    <a:lstStyle/>
                    <a:p>
                      <a:pPr marL="0" indent="0" algn="just" rtl="1">
                        <a:lnSpc>
                          <a:spcPct val="115000"/>
                        </a:lnSpc>
                        <a:spcAft>
                          <a:spcPts val="0"/>
                        </a:spcAft>
                      </a:pPr>
                      <a:r>
                        <a:rPr lang="ar-EG" sz="2800" b="1" dirty="0">
                          <a:effectLst/>
                          <a:latin typeface="Calibri"/>
                          <a:ea typeface="Calibri"/>
                          <a:cs typeface="Simple Bold Jut Out"/>
                        </a:rPr>
                        <a:t>الإختبار:</a:t>
                      </a:r>
                      <a:r>
                        <a:rPr lang="ar-EG" sz="2800" dirty="0">
                          <a:effectLst/>
                          <a:latin typeface="Calibri"/>
                          <a:ea typeface="Calibri"/>
                          <a:cs typeface="Simple Bold Jut Out"/>
                        </a:rPr>
                        <a:t> النظام لا يحقق أيا من المعادلتين ، لذا فإنه لا يشكل سلسلة حركية وفي التطبيقات الهندسية يطلق عليه السلسلة الغير مقيدة الحركة وتطبيقاته في المجال الهندسي غير ذات أهمية كبيرة.</a:t>
                      </a:r>
                      <a:endParaRPr lang="en-US" sz="1800" dirty="0">
                        <a:effectLst/>
                        <a:latin typeface="Calibri"/>
                        <a:ea typeface="Calibri"/>
                        <a:cs typeface="Simple Bold Jut Out"/>
                      </a:endParaRPr>
                    </a:p>
                  </a:txBody>
                  <a:tcPr marL="68580" marR="68580" marT="0" marB="0">
                    <a:lnL>
                      <a:noFill/>
                    </a:lnL>
                    <a:lnR w="12700" cmpd="sng">
                      <a:noFill/>
                      <a:prstDash val="solid"/>
                    </a:lnR>
                    <a:lnT>
                      <a:noFill/>
                    </a:lnT>
                    <a:lnB>
                      <a:noFill/>
                    </a:lnB>
                    <a:lnTlToBr w="12700" cmpd="sng">
                      <a:noFill/>
                      <a:prstDash val="solid"/>
                    </a:lnTlToBr>
                    <a:lnBlToTr w="12700" cmpd="sng">
                      <a:noFill/>
                      <a:prstDash val="solid"/>
                    </a:lnBlToTr>
                  </a:tcPr>
                </a:tc>
                <a:tc hMerge="1">
                  <a:txBody>
                    <a:bodyPr/>
                    <a:lstStyle/>
                    <a:p>
                      <a:pPr rtl="1"/>
                      <a:endParaRPr lang="ar-EG"/>
                    </a:p>
                  </a:txBody>
                  <a:tcPr/>
                </a:tc>
                <a:tc hMerge="1">
                  <a:txBody>
                    <a:bodyPr/>
                    <a:lstStyle/>
                    <a:p>
                      <a:pPr rtl="1"/>
                      <a:endParaRPr lang="ar-EG"/>
                    </a:p>
                  </a:txBody>
                  <a:tcPr/>
                </a:tc>
              </a:tr>
            </a:tbl>
          </a:graphicData>
        </a:graphic>
      </p:graphicFrame>
      <p:pic>
        <p:nvPicPr>
          <p:cNvPr id="4097" name="Picture 2"/>
          <p:cNvPicPr>
            <a:picLocks noChangeAspect="1" noChangeArrowheads="1"/>
          </p:cNvPicPr>
          <p:nvPr/>
        </p:nvPicPr>
        <p:blipFill>
          <a:blip r:embed="rId2">
            <a:extLst>
              <a:ext uri="{28A0092B-C50C-407E-A947-70E740481C1C}">
                <a14:useLocalDpi xmlns:a14="http://schemas.microsoft.com/office/drawing/2010/main" val="0"/>
              </a:ext>
            </a:extLst>
          </a:blip>
          <a:srcRect l="6577"/>
          <a:stretch>
            <a:fillRect/>
          </a:stretch>
        </p:blipFill>
        <p:spPr bwMode="auto">
          <a:xfrm>
            <a:off x="3347864" y="1340768"/>
            <a:ext cx="2952328" cy="215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263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476672"/>
            <a:ext cx="5472608" cy="936104"/>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المفاصل في السلاسل الحركية</a:t>
            </a:r>
            <a:b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endParaRPr lang="ar-EG"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xmlns:a14="http://schemas.microsoft.com/office/drawing/2010/main">
        <mc:Choice Requires="a14">
          <p:sp>
            <p:nvSpPr>
              <p:cNvPr id="5" name="Rectangle 4"/>
              <p:cNvSpPr/>
              <p:nvPr/>
            </p:nvSpPr>
            <p:spPr>
              <a:xfrm>
                <a:off x="1259632" y="1124744"/>
                <a:ext cx="7560840" cy="4866845"/>
              </a:xfrm>
              <a:prstGeom prst="rect">
                <a:avLst/>
              </a:prstGeom>
            </p:spPr>
            <p:txBody>
              <a:bodyPr wrap="square">
                <a:spAutoFit/>
              </a:bodyPr>
              <a:lstStyle/>
              <a:p>
                <a:pPr algn="just"/>
                <a:r>
                  <a:rPr lang="ar-EG" sz="3200" dirty="0">
                    <a:latin typeface="Calibri"/>
                    <a:ea typeface="Calibri"/>
                    <a:cs typeface="Simple Bold Jut Out"/>
                  </a:rPr>
                  <a:t>عندما يتم ربط وصلتين حركيتين مع بعضهما البعض فإن نقطة الإتصال يطلق عليها مفصل </a:t>
                </a:r>
                <a:r>
                  <a:rPr lang="ar-EG" sz="3200" dirty="0" smtClean="0">
                    <a:latin typeface="Calibri"/>
                    <a:ea typeface="Calibri"/>
                    <a:cs typeface="Simple Bold Jut Out"/>
                  </a:rPr>
                  <a:t>ثنائي</a:t>
                </a:r>
                <a:r>
                  <a:rPr lang="en-US" sz="2400" i="1" dirty="0" smtClean="0">
                    <a:effectLst/>
                    <a:latin typeface="Cambria Math"/>
                    <a:ea typeface="Calibri"/>
                    <a:cs typeface="Simple Bold Jut Out"/>
                  </a:rPr>
                  <a:t>Binary</a:t>
                </a:r>
                <a:r>
                  <a:rPr lang="en-US" sz="2400" b="1" dirty="0" smtClean="0">
                    <a:effectLst/>
                    <a:latin typeface="Cambria Math"/>
                    <a:ea typeface="Calibri"/>
                    <a:cs typeface="Simple Bold Jut Out"/>
                  </a:rPr>
                  <a:t> </a:t>
                </a:r>
                <a:r>
                  <a:rPr lang="en-US" sz="2400" i="1" dirty="0">
                    <a:effectLst/>
                    <a:latin typeface="Cambria Math"/>
                    <a:ea typeface="Calibri"/>
                    <a:cs typeface="Simple Bold Jut Out"/>
                  </a:rPr>
                  <a:t>joint</a:t>
                </a:r>
                <a:r>
                  <a:rPr lang="en-US" sz="3200" dirty="0">
                    <a:effectLst/>
                    <a:latin typeface="Sakkal Majalla"/>
                    <a:ea typeface="Calibri"/>
                    <a:cs typeface="Simple Bold Jut Out"/>
                  </a:rPr>
                  <a:t> </a:t>
                </a:r>
                <a:r>
                  <a:rPr lang="ar-EG" sz="3200" dirty="0" smtClean="0">
                    <a:effectLst/>
                    <a:latin typeface="Sakkal Majalla"/>
                    <a:ea typeface="Calibri"/>
                    <a:cs typeface="Simple Bold Jut Out"/>
                  </a:rPr>
                  <a:t> </a:t>
                </a:r>
                <a:r>
                  <a:rPr lang="ar-EG" sz="3200" dirty="0" smtClean="0">
                    <a:effectLst/>
                    <a:latin typeface="Calibri"/>
                    <a:ea typeface="Calibri"/>
                    <a:cs typeface="Simple Bold Jut Out"/>
                  </a:rPr>
                  <a:t>ولكي </a:t>
                </a:r>
                <a:r>
                  <a:rPr lang="ar-EG" sz="3200" dirty="0">
                    <a:effectLst/>
                    <a:latin typeface="Calibri"/>
                    <a:ea typeface="Calibri"/>
                    <a:cs typeface="Simple Bold Jut Out"/>
                  </a:rPr>
                  <a:t>يتم تحديد حالة أو طبيعة السلسلة الحركية هل هي مقفلة (منشأ) </a:t>
                </a:r>
                <a:r>
                  <a:rPr lang="ar-EG" sz="3200" spc="-50" dirty="0">
                    <a:effectLst/>
                    <a:latin typeface="Calibri"/>
                    <a:ea typeface="Calibri"/>
                    <a:cs typeface="Simple Bold Jut Out"/>
                  </a:rPr>
                  <a:t>أو سلسلة حركية أو سلسلة غير مقيدة الحركة ، فإن المعادلة التالية </a:t>
                </a:r>
                <a:r>
                  <a:rPr lang="ar-EG" sz="3200" spc="-50" dirty="0">
                    <a:effectLst/>
                    <a:latin typeface="Cambria Math"/>
                    <a:ea typeface="Calibri"/>
                    <a:cs typeface="Simple Bold Jut Out"/>
                  </a:rPr>
                  <a:t>والتي تربط</a:t>
                </a:r>
                <a:r>
                  <a:rPr lang="ar-EG" sz="3200" spc="-50" dirty="0">
                    <a:effectLst/>
                    <a:latin typeface="Calibri"/>
                    <a:ea typeface="Calibri"/>
                    <a:cs typeface="Simple Bold Jut Out"/>
                  </a:rPr>
                  <a:t> بين عدد الوصلات الحركية وعدد المفاصل </a:t>
                </a:r>
                <a:r>
                  <a:rPr lang="ar-EG" sz="3200" spc="-50" dirty="0" smtClean="0">
                    <a:effectLst/>
                    <a:latin typeface="Calibri"/>
                    <a:ea typeface="Calibri"/>
                    <a:cs typeface="Simple Bold Jut Out"/>
                  </a:rPr>
                  <a:t>الثنائية يتم </a:t>
                </a:r>
                <a:r>
                  <a:rPr lang="ar-EG" sz="3200" spc="-50" dirty="0">
                    <a:effectLst/>
                    <a:latin typeface="Calibri"/>
                    <a:ea typeface="Calibri"/>
                    <a:cs typeface="Simple Bold Jut Out"/>
                  </a:rPr>
                  <a:t>استخدامها ويطلق عليها معادلة </a:t>
                </a:r>
                <a:r>
                  <a:rPr lang="en-US" sz="2400" i="1" spc="-50" dirty="0">
                    <a:effectLst/>
                    <a:latin typeface="Cambria Math"/>
                    <a:ea typeface="Calibri"/>
                    <a:cs typeface="Simple Bold Jut Out"/>
                  </a:rPr>
                  <a:t>A</a:t>
                </a:r>
                <a:r>
                  <a:rPr lang="en-US" sz="2400" i="1" spc="-50" dirty="0" smtClean="0">
                    <a:effectLst/>
                    <a:latin typeface="Cambria Math"/>
                    <a:ea typeface="Calibri"/>
                    <a:cs typeface="Simple Bold Jut Out"/>
                  </a:rPr>
                  <a:t>. W. Klein</a:t>
                </a:r>
                <a:r>
                  <a:rPr lang="en-US" sz="3200" spc="-50" dirty="0" smtClean="0">
                    <a:effectLst/>
                    <a:latin typeface="Sakkal Majalla"/>
                    <a:ea typeface="Calibri"/>
                    <a:cs typeface="Simple Bold Jut Out"/>
                  </a:rPr>
                  <a:t> </a:t>
                </a:r>
                <a:endParaRPr lang="en-US" sz="2000" dirty="0">
                  <a:effectLst/>
                  <a:latin typeface="Calibri"/>
                  <a:ea typeface="Calibri"/>
                  <a:cs typeface="Simple Bold Jut Out"/>
                </a:endParaRPr>
              </a:p>
              <a:p>
                <a:pPr marL="483235" algn="ct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𝑗</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h</m:t>
                          </m:r>
                        </m:num>
                        <m:den>
                          <m:r>
                            <a:rPr lang="en-US" sz="2800" i="1">
                              <a:effectLst/>
                              <a:latin typeface="Cambria Math"/>
                              <a:ea typeface="Calibri"/>
                              <a:cs typeface="Sakkal Majalla"/>
                            </a:rPr>
                            <m:t>2</m:t>
                          </m:r>
                        </m:den>
                      </m:f>
                      <m:r>
                        <a:rPr lang="en-US" sz="2800" i="1">
                          <a:effectLst/>
                          <a:latin typeface="Cambria Math"/>
                          <a:ea typeface="Calibri"/>
                          <a:cs typeface="Sakkal Majalla"/>
                        </a:rPr>
                        <m:t>=</m:t>
                      </m:r>
                      <m:d>
                        <m:dPr>
                          <m:begChr m:val="["/>
                          <m:endChr m:val="]"/>
                          <m:ctrlPr>
                            <a:rPr lang="en-US" sz="2800" i="1" smtClean="0">
                              <a:effectLst/>
                              <a:latin typeface="Cambria Math"/>
                              <a:cs typeface="Sakkal Majalla"/>
                            </a:rPr>
                          </m:ctrlPr>
                        </m:dPr>
                        <m:e>
                          <m:f>
                            <m:fPr>
                              <m:ctrlPr>
                                <a:rPr lang="en-US" sz="2800" i="1">
                                  <a:latin typeface="Cambria Math"/>
                                  <a:ea typeface="Calibri"/>
                                  <a:cs typeface="Sakkal Majalla"/>
                                </a:rPr>
                              </m:ctrlPr>
                            </m:fPr>
                            <m:num>
                              <m:r>
                                <a:rPr lang="en-US" sz="2800" i="1">
                                  <a:latin typeface="Cambria Math"/>
                                  <a:ea typeface="Calibri"/>
                                  <a:cs typeface="Sakkal Majalla"/>
                                </a:rPr>
                                <m:t>3</m:t>
                              </m:r>
                            </m:num>
                            <m:den>
                              <m:r>
                                <a:rPr lang="en-US" sz="2800" i="1">
                                  <a:latin typeface="Cambria Math"/>
                                  <a:ea typeface="Calibri"/>
                                  <a:cs typeface="Sakkal Majalla"/>
                                </a:rPr>
                                <m:t>2</m:t>
                              </m:r>
                            </m:den>
                          </m:f>
                          <m:r>
                            <a:rPr lang="en-US" sz="2800" i="1">
                              <a:latin typeface="Cambria Math"/>
                              <a:ea typeface="Calibri"/>
                              <a:cs typeface="Sakkal Majalla"/>
                            </a:rPr>
                            <m:t>𝑙</m:t>
                          </m:r>
                        </m:e>
                      </m:d>
                      <m:r>
                        <a:rPr lang="en-US" sz="2800" i="1">
                          <a:latin typeface="Cambria Math"/>
                          <a:ea typeface="Calibri"/>
                          <a:cs typeface="Sakkal Majalla"/>
                        </a:rPr>
                        <m:t>−</m:t>
                      </m:r>
                      <m:r>
                        <a:rPr lang="en-US" sz="2800" i="1">
                          <a:latin typeface="Cambria Math"/>
                          <a:ea typeface="Calibri"/>
                          <a:cs typeface="Sakkal Majalla"/>
                        </a:rPr>
                        <m:t>2</m:t>
                      </m:r>
                    </m:oMath>
                  </m:oMathPara>
                </a14:m>
                <a:endParaRPr lang="ar-EG" sz="1100" dirty="0" smtClean="0">
                  <a:effectLst/>
                  <a:latin typeface="Calibri"/>
                  <a:ea typeface="Calibri"/>
                  <a:cs typeface="Simple Bold Jut Out"/>
                </a:endParaRPr>
              </a:p>
              <a:p>
                <a:r>
                  <a:rPr lang="ar-EG" sz="3200" spc="-50" dirty="0">
                    <a:latin typeface="Cambria Math" panose="02040503050406030204" pitchFamily="18" charset="0"/>
                    <a:ea typeface="Cambria Math" panose="02040503050406030204" pitchFamily="18" charset="0"/>
                    <a:cs typeface="Simple Bold Jut Out"/>
                  </a:rPr>
                  <a:t>وعندما لا يكون هناك مزدوجات عليا أي </a:t>
                </a:r>
                <a:r>
                  <a:rPr lang="en-US" sz="2400" spc="-50" dirty="0">
                    <a:latin typeface="Cambria Math" panose="02040503050406030204" pitchFamily="18" charset="0"/>
                    <a:ea typeface="Cambria Math" panose="02040503050406030204" pitchFamily="18" charset="0"/>
                    <a:cs typeface="Simple Bold Jut Out"/>
                  </a:rPr>
                  <a:t>(h = 0)</a:t>
                </a:r>
                <a:r>
                  <a:rPr lang="en-US" sz="2800" spc="-50" dirty="0">
                    <a:latin typeface="Cambria Math" panose="02040503050406030204" pitchFamily="18" charset="0"/>
                    <a:ea typeface="Cambria Math" panose="02040503050406030204" pitchFamily="18" charset="0"/>
                    <a:cs typeface="Simple Bold Jut Out"/>
                  </a:rPr>
                  <a:t> </a:t>
                </a:r>
                <a:r>
                  <a:rPr lang="ar-EG" sz="2800" spc="-50" dirty="0" smtClean="0">
                    <a:latin typeface="Cambria Math" panose="02040503050406030204" pitchFamily="18" charset="0"/>
                    <a:ea typeface="Cambria Math" panose="02040503050406030204" pitchFamily="18" charset="0"/>
                    <a:cs typeface="Simple Bold Jut Out"/>
                  </a:rPr>
                  <a:t>  </a:t>
                </a:r>
                <a:r>
                  <a:rPr lang="ar-EG" sz="3200" spc="-50" dirty="0" smtClean="0">
                    <a:latin typeface="Cambria Math" panose="02040503050406030204" pitchFamily="18" charset="0"/>
                    <a:ea typeface="Cambria Math" panose="02040503050406030204" pitchFamily="18" charset="0"/>
                    <a:cs typeface="Simple Bold Jut Out"/>
                  </a:rPr>
                  <a:t>فإن </a:t>
                </a:r>
                <a:r>
                  <a:rPr lang="ar-EG" sz="3200" spc="-50" dirty="0">
                    <a:latin typeface="Cambria Math" panose="02040503050406030204" pitchFamily="18" charset="0"/>
                    <a:ea typeface="Cambria Math" panose="02040503050406030204" pitchFamily="18" charset="0"/>
                    <a:cs typeface="Simple Bold Jut Out"/>
                  </a:rPr>
                  <a:t>المعادلة السابقة تصبح:</a:t>
                </a:r>
                <a:endParaRPr lang="en-US" sz="3200" spc="-50" dirty="0">
                  <a:latin typeface="Cambria Math" panose="02040503050406030204" pitchFamily="18" charset="0"/>
                  <a:ea typeface="Cambria Math" panose="02040503050406030204" pitchFamily="18" charset="0"/>
                  <a:cs typeface="Simple Bold Jut Out"/>
                </a:endParaRPr>
              </a:p>
              <a:p>
                <a:pPr marL="483235" algn="ctr"/>
                <a14:m>
                  <m:oMathPara xmlns:m="http://schemas.openxmlformats.org/officeDocument/2006/math">
                    <m:oMathParaPr>
                      <m:jc m:val="centerGroup"/>
                    </m:oMathParaPr>
                    <m:oMath xmlns:m="http://schemas.openxmlformats.org/officeDocument/2006/math">
                      <m:r>
                        <a:rPr lang="en-US" sz="2800" i="1">
                          <a:latin typeface="Cambria Math"/>
                          <a:ea typeface="Calibri"/>
                          <a:cs typeface="Sakkal Majalla"/>
                        </a:rPr>
                        <m:t>𝑗</m:t>
                      </m:r>
                      <m:r>
                        <a:rPr lang="en-US" sz="2800" i="1">
                          <a:latin typeface="Cambria Math"/>
                          <a:ea typeface="Calibri"/>
                          <a:cs typeface="Sakkal Majalla"/>
                        </a:rPr>
                        <m:t>=</m:t>
                      </m:r>
                      <m:d>
                        <m:dPr>
                          <m:begChr m:val="["/>
                          <m:endChr m:val="]"/>
                          <m:ctrlPr>
                            <a:rPr lang="en-US" sz="2800" i="1">
                              <a:latin typeface="Cambria Math"/>
                              <a:cs typeface="Sakkal Majalla"/>
                            </a:rPr>
                          </m:ctrlPr>
                        </m:dPr>
                        <m:e>
                          <m:f>
                            <m:fPr>
                              <m:ctrlPr>
                                <a:rPr lang="en-US" sz="2800" i="1">
                                  <a:latin typeface="Cambria Math"/>
                                  <a:ea typeface="Calibri"/>
                                  <a:cs typeface="Sakkal Majalla"/>
                                </a:rPr>
                              </m:ctrlPr>
                            </m:fPr>
                            <m:num>
                              <m:r>
                                <a:rPr lang="en-US" sz="2800" i="1">
                                  <a:latin typeface="Cambria Math"/>
                                  <a:ea typeface="Calibri"/>
                                  <a:cs typeface="Sakkal Majalla"/>
                                </a:rPr>
                                <m:t>3</m:t>
                              </m:r>
                            </m:num>
                            <m:den>
                              <m:r>
                                <a:rPr lang="en-US" sz="2800" i="1">
                                  <a:latin typeface="Cambria Math"/>
                                  <a:ea typeface="Calibri"/>
                                  <a:cs typeface="Sakkal Majalla"/>
                                </a:rPr>
                                <m:t>2</m:t>
                              </m:r>
                            </m:den>
                          </m:f>
                          <m:r>
                            <a:rPr lang="en-US" sz="2800" i="1">
                              <a:latin typeface="Cambria Math"/>
                              <a:ea typeface="Calibri"/>
                              <a:cs typeface="Sakkal Majalla"/>
                            </a:rPr>
                            <m:t>𝑙</m:t>
                          </m:r>
                        </m:e>
                      </m:d>
                      <m:r>
                        <a:rPr lang="en-US" sz="2800" i="1">
                          <a:latin typeface="Cambria Math"/>
                          <a:ea typeface="Calibri"/>
                          <a:cs typeface="Sakkal Majalla"/>
                        </a:rPr>
                        <m:t>−</m:t>
                      </m:r>
                      <m:r>
                        <a:rPr lang="en-US" sz="2800" i="1">
                          <a:latin typeface="Cambria Math"/>
                          <a:ea typeface="Calibri"/>
                          <a:cs typeface="Sakkal Majalla"/>
                        </a:rPr>
                        <m:t>2</m:t>
                      </m:r>
                    </m:oMath>
                  </m:oMathPara>
                </a14:m>
                <a:endParaRPr lang="ar-EG" sz="1100" dirty="0">
                  <a:latin typeface="Calibri"/>
                  <a:ea typeface="Calibri"/>
                  <a:cs typeface="Simple Bold Jut Out"/>
                </a:endParaRPr>
              </a:p>
              <a:p>
                <a:pPr marL="483235"/>
                <a:endParaRPr lang="en-US" sz="1100" dirty="0">
                  <a:effectLst/>
                  <a:latin typeface="Calibri"/>
                  <a:ea typeface="Calibri"/>
                  <a:cs typeface="Simple Bold Jut Out"/>
                </a:endParaRPr>
              </a:p>
            </p:txBody>
          </p:sp>
        </mc:Choice>
        <mc:Fallback xmlns="">
          <p:sp>
            <p:nvSpPr>
              <p:cNvPr id="5" name="Rectangle 4"/>
              <p:cNvSpPr>
                <a:spLocks noRot="1" noChangeAspect="1" noMove="1" noResize="1" noEditPoints="1" noAdjustHandles="1" noChangeArrowheads="1" noChangeShapeType="1" noTextEdit="1"/>
              </p:cNvSpPr>
              <p:nvPr/>
            </p:nvSpPr>
            <p:spPr>
              <a:xfrm>
                <a:off x="1259632" y="1124744"/>
                <a:ext cx="7560840" cy="4866845"/>
              </a:xfrm>
              <a:prstGeom prst="rect">
                <a:avLst/>
              </a:prstGeom>
              <a:blipFill rotWithShape="1">
                <a:blip r:embed="rId2"/>
                <a:stretch>
                  <a:fillRect l="-2903" t="-1629" r="-2016"/>
                </a:stretch>
              </a:blipFill>
            </p:spPr>
            <p:txBody>
              <a:bodyPr/>
              <a:lstStyle/>
              <a:p>
                <a:r>
                  <a:rPr lang="ar-EG">
                    <a:noFill/>
                  </a:rPr>
                  <a:t> </a:t>
                </a:r>
              </a:p>
            </p:txBody>
          </p:sp>
        </mc:Fallback>
      </mc:AlternateContent>
    </p:spTree>
    <p:extLst>
      <p:ext uri="{BB962C8B-B14F-4D97-AF65-F5344CB8AC3E}">
        <p14:creationId xmlns:p14="http://schemas.microsoft.com/office/powerpoint/2010/main" val="700331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60648"/>
            <a:ext cx="7920880" cy="1080120"/>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اختبار السلاسل الحركية بالنسبة لأنواع المفاصل</a:t>
            </a:r>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المفصل الثنائي</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851956108"/>
                  </p:ext>
                </p:extLst>
              </p:nvPr>
            </p:nvGraphicFramePr>
            <p:xfrm>
              <a:off x="1403649" y="1484784"/>
              <a:ext cx="6912767" cy="4752528"/>
            </p:xfrm>
            <a:graphic>
              <a:graphicData uri="http://schemas.openxmlformats.org/drawingml/2006/table">
                <a:tbl>
                  <a:tblPr rtl="1" firstRow="1" bandRow="1"/>
                  <a:tblGrid>
                    <a:gridCol w="248789"/>
                    <a:gridCol w="1235231"/>
                    <a:gridCol w="5126647"/>
                    <a:gridCol w="302100"/>
                  </a:tblGrid>
                  <a:tr h="2611111">
                    <a:tc gridSpan="2">
                      <a:txBody>
                        <a:bodyPr/>
                        <a:lstStyle/>
                        <a:p>
                          <a:pPr algn="ctr" rtl="1">
                            <a:lnSpc>
                              <a:spcPct val="115000"/>
                            </a:lnSpc>
                            <a:spcAft>
                              <a:spcPts val="0"/>
                            </a:spcAft>
                          </a:pPr>
                          <a14:m>
                            <m:oMath xmlns:m="http://schemas.openxmlformats.org/officeDocument/2006/math">
                              <m:r>
                                <a:rPr lang="en-US" sz="2400" i="1">
                                  <a:effectLst/>
                                  <a:latin typeface="Cambria Math" panose="02040503050406030204" pitchFamily="18" charset="0"/>
                                  <a:ea typeface="Cambria Math" panose="02040503050406030204" pitchFamily="18" charset="0"/>
                                  <a:cs typeface="Sakkal Majalla"/>
                                </a:rPr>
                                <m:t>𝑙</m:t>
                              </m:r>
                            </m:oMath>
                          </a14:m>
                          <a:r>
                            <a:rPr lang="en-US" sz="2400" dirty="0">
                              <a:effectLst/>
                              <a:latin typeface="Cambria Math" panose="02040503050406030204" pitchFamily="18" charset="0"/>
                              <a:ea typeface="Cambria Math" panose="02040503050406030204" pitchFamily="18" charset="0"/>
                              <a:cs typeface="Simple Bold Jut Out"/>
                            </a:rPr>
                            <a:t> = 4</a:t>
                          </a:r>
                          <a:endParaRPr lang="en-US" sz="1600" dirty="0">
                            <a:effectLst/>
                            <a:latin typeface="Cambria Math" panose="02040503050406030204" pitchFamily="18" charset="0"/>
                            <a:ea typeface="Cambria Math" panose="02040503050406030204" pitchFamily="18" charset="0"/>
                            <a:cs typeface="Simple Bold Jut Out"/>
                          </a:endParaRPr>
                        </a:p>
                        <a:p>
                          <a:pPr algn="ctr" rtl="1">
                            <a:lnSpc>
                              <a:spcPct val="115000"/>
                            </a:lnSpc>
                            <a:spcAft>
                              <a:spcPts val="0"/>
                            </a:spcAft>
                          </a:pPr>
                          <a:r>
                            <a:rPr lang="en-US" sz="2400" dirty="0">
                              <a:effectLst/>
                              <a:latin typeface="Cambria Math" panose="02040503050406030204" pitchFamily="18" charset="0"/>
                              <a:ea typeface="Cambria Math" panose="02040503050406030204" pitchFamily="18" charset="0"/>
                              <a:cs typeface="Simple Bold Jut Out"/>
                            </a:rPr>
                            <a:t>h = 0</a:t>
                          </a:r>
                          <a:endParaRPr lang="en-US" sz="1600" dirty="0">
                            <a:effectLst/>
                            <a:latin typeface="Cambria Math" panose="02040503050406030204" pitchFamily="18" charset="0"/>
                            <a:ea typeface="Cambria Math" panose="02040503050406030204" pitchFamily="18" charset="0"/>
                            <a:cs typeface="Simple Bold Jut Out"/>
                          </a:endParaRPr>
                        </a:p>
                        <a:p>
                          <a:pPr algn="ctr" rtl="1">
                            <a:lnSpc>
                              <a:spcPct val="115000"/>
                            </a:lnSpc>
                            <a:spcAft>
                              <a:spcPts val="0"/>
                            </a:spcAft>
                          </a:pPr>
                          <a:r>
                            <a:rPr lang="en-US" sz="2400" dirty="0">
                              <a:effectLst/>
                              <a:latin typeface="Cambria Math" panose="02040503050406030204" pitchFamily="18" charset="0"/>
                              <a:ea typeface="Cambria Math" panose="02040503050406030204" pitchFamily="18" charset="0"/>
                              <a:cs typeface="Simple Bold Jut Out"/>
                            </a:rPr>
                            <a:t>j = 4</a:t>
                          </a:r>
                          <a:endParaRPr lang="en-US" sz="1600" dirty="0">
                            <a:effectLst/>
                            <a:latin typeface="Cambria Math" panose="02040503050406030204" pitchFamily="18" charset="0"/>
                            <a:ea typeface="Cambria Math" panose="02040503050406030204" pitchFamily="18" charset="0"/>
                            <a:cs typeface="Simple Bold Jut Out"/>
                          </a:endParaRPr>
                        </a:p>
                      </a:txBody>
                      <a:tcPr marL="68580" marR="68580" marT="0" marB="0" anchor="ctr">
                        <a:lnL>
                          <a:noFill/>
                        </a:lnL>
                        <a:lnR>
                          <a:noFill/>
                        </a:lnR>
                        <a:lnT>
                          <a:noFill/>
                        </a:lnT>
                        <a:lnB>
                          <a:noFill/>
                        </a:lnB>
                      </a:tcPr>
                    </a:tc>
                    <a:tc hMerge="1">
                      <a:txBody>
                        <a:bodyPr/>
                        <a:lstStyle/>
                        <a:p>
                          <a:pPr rtl="1"/>
                          <a:endParaRPr lang="ar-EG"/>
                        </a:p>
                      </a:txBody>
                      <a:tcPr/>
                    </a:tc>
                    <a:tc>
                      <a:txBody>
                        <a:bodyPr/>
                        <a:lstStyle/>
                        <a:p>
                          <a:pPr algn="ctr" rtl="0">
                            <a:lnSpc>
                              <a:spcPct val="115000"/>
                            </a:lnSpc>
                            <a:spcAft>
                              <a:spcPts val="0"/>
                            </a:spcAft>
                          </a:pPr>
                          <a:endParaRPr lang="en-US" sz="1600" dirty="0">
                            <a:effectLst/>
                            <a:latin typeface="Sakkal Majalla"/>
                            <a:ea typeface="Calibri"/>
                            <a:cs typeface="Arial"/>
                          </a:endParaRPr>
                        </a:p>
                      </a:txBody>
                      <a:tcPr marL="68580" marR="68580" marT="0" marB="0">
                        <a:lnL>
                          <a:noFill/>
                        </a:lnL>
                        <a:lnR>
                          <a:noFill/>
                        </a:lnR>
                        <a:lnT>
                          <a:noFill/>
                        </a:lnT>
                        <a:lnB>
                          <a:noFill/>
                        </a:lnB>
                      </a:tcPr>
                    </a:tc>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r>
                  <a:tr h="2141417">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c gridSpan="3">
                      <a:txBody>
                        <a:bodyPr/>
                        <a:lstStyle/>
                        <a:p>
                          <a:pPr marL="0" algn="ctr" rtl="1" eaLnBrk="1" latinLnBrk="0" hangingPunct="1">
                            <a:lnSpc>
                              <a:spcPct val="100000"/>
                            </a:lnSpc>
                            <a:spcAft>
                              <a:spcPts val="0"/>
                            </a:spcAft>
                          </a:pPr>
                          <a:r>
                            <a:rPr lang="ar-EG" sz="3200" kern="1200" spc="-50" dirty="0" smtClean="0">
                              <a:solidFill>
                                <a:schemeClr val="tx1"/>
                              </a:solidFill>
                              <a:effectLst/>
                              <a:latin typeface="Calibri"/>
                              <a:ea typeface="Calibri"/>
                              <a:cs typeface="Simple Bold Jut Out"/>
                            </a:rPr>
                            <a:t>من معادلة   </a:t>
                          </a:r>
                          <a:r>
                            <a:rPr lang="en-US" sz="2800" i="1" kern="1200" spc="-50" dirty="0" smtClean="0">
                              <a:solidFill>
                                <a:schemeClr val="tx1"/>
                              </a:solidFill>
                              <a:effectLst/>
                              <a:latin typeface="Cambria Math" panose="02040503050406030204" pitchFamily="18" charset="0"/>
                              <a:ea typeface="Cambria Math" panose="02040503050406030204" pitchFamily="18" charset="0"/>
                              <a:cs typeface="Simple Bold Jut Out"/>
                            </a:rPr>
                            <a:t>A. W. Klein</a:t>
                          </a:r>
                          <a:endParaRPr lang="ar-EG" sz="3200" i="1" kern="1200" spc="-50" dirty="0" smtClean="0">
                            <a:solidFill>
                              <a:schemeClr val="tx1"/>
                            </a:solidFill>
                            <a:effectLst/>
                            <a:latin typeface="Cambria Math" panose="02040503050406030204" pitchFamily="18" charset="0"/>
                            <a:ea typeface="Cambria Math" panose="02040503050406030204" pitchFamily="18" charset="0"/>
                            <a:cs typeface="Simple Bold Jut Out"/>
                          </a:endParaRPr>
                        </a:p>
                        <a:p>
                          <a:pPr marL="0" algn="ctr" rtl="1" eaLnBrk="1" latinLnBrk="0" hangingPunct="1">
                            <a:lnSpc>
                              <a:spcPct val="100000"/>
                            </a:lnSpc>
                            <a:spcAft>
                              <a:spcPts val="0"/>
                            </a:spcAft>
                          </a:pPr>
                          <a:r>
                            <a:rPr lang="en-US" sz="3200" kern="1200" spc="-50" dirty="0" smtClean="0">
                              <a:solidFill>
                                <a:schemeClr val="tx1"/>
                              </a:solidFill>
                              <a:effectLst/>
                              <a:latin typeface="Calibri"/>
                              <a:ea typeface="Calibri"/>
                              <a:cs typeface="Simple Bold Jut Out"/>
                            </a:rPr>
                            <a:t>4 = (3 / 2 x 4) - 2 = 4</a:t>
                          </a:r>
                        </a:p>
                        <a:p>
                          <a:pPr marL="0" algn="ctr" rtl="1" eaLnBrk="1" latinLnBrk="0" hangingPunct="1">
                            <a:lnSpc>
                              <a:spcPct val="100000"/>
                            </a:lnSpc>
                            <a:spcAft>
                              <a:spcPts val="0"/>
                            </a:spcAft>
                          </a:pPr>
                          <a:r>
                            <a:rPr lang="ar-EG" sz="3200" kern="1200" spc="-50" dirty="0" smtClean="0">
                              <a:solidFill>
                                <a:schemeClr val="tx1"/>
                              </a:solidFill>
                              <a:effectLst/>
                              <a:latin typeface="Calibri"/>
                              <a:ea typeface="Calibri"/>
                              <a:cs typeface="Simple Bold Jut Out"/>
                            </a:rPr>
                            <a:t>الطرف الأيسر يساوي الطرف الأيمن</a:t>
                          </a:r>
                          <a:endParaRPr lang="en-US" sz="3200" kern="1200" spc="-50" dirty="0" smtClean="0">
                            <a:solidFill>
                              <a:schemeClr val="tx1"/>
                            </a:solidFill>
                            <a:effectLst/>
                            <a:latin typeface="Calibri"/>
                            <a:ea typeface="Calibri"/>
                            <a:cs typeface="Simple Bold Jut Out"/>
                          </a:endParaRPr>
                        </a:p>
                        <a:p>
                          <a:pPr marL="808038" indent="-808038" algn="ctr" rtl="1">
                            <a:lnSpc>
                              <a:spcPct val="100000"/>
                            </a:lnSpc>
                            <a:spcAft>
                              <a:spcPts val="0"/>
                            </a:spcAft>
                          </a:pPr>
                          <a:r>
                            <a:rPr lang="ar-EG" sz="2800" b="1" dirty="0" smtClean="0">
                              <a:effectLst/>
                              <a:latin typeface="Cambria Math"/>
                              <a:ea typeface="Calibri"/>
                              <a:cs typeface="Simple Bold Jut Out"/>
                            </a:rPr>
                            <a:t>الإختبار</a:t>
                          </a:r>
                          <a:r>
                            <a:rPr lang="ar-EG" sz="2800" b="1" dirty="0">
                              <a:effectLst/>
                              <a:latin typeface="Cambria Math"/>
                              <a:ea typeface="Calibri"/>
                              <a:cs typeface="Simple Bold Jut Out"/>
                            </a:rPr>
                            <a:t>:</a:t>
                          </a:r>
                          <a:r>
                            <a:rPr lang="ar-EG" sz="2800" dirty="0">
                              <a:effectLst/>
                              <a:latin typeface="Cambria Math"/>
                              <a:ea typeface="Calibri"/>
                              <a:cs typeface="Simple Bold Jut Out"/>
                            </a:rPr>
                            <a:t> الآلية يطلق عليها سلسلة حركية أو سلسلة </a:t>
                          </a:r>
                          <a:r>
                            <a:rPr lang="ar-EG" sz="2800" dirty="0" smtClean="0">
                              <a:effectLst/>
                              <a:latin typeface="Cambria Math"/>
                              <a:ea typeface="Calibri"/>
                              <a:cs typeface="Simple Bold Jut Out"/>
                            </a:rPr>
                            <a:t>مقيدة.</a:t>
                          </a:r>
                          <a:endParaRPr lang="en-US" sz="1800" dirty="0">
                            <a:effectLst/>
                            <a:latin typeface="Calibri"/>
                            <a:ea typeface="Calibri"/>
                            <a:cs typeface="Simple Bold Jut Out"/>
                          </a:endParaRPr>
                        </a:p>
                      </a:txBody>
                      <a:tcPr marL="68580" marR="68580" marT="0" marB="0">
                        <a:lnL>
                          <a:noFill/>
                        </a:lnL>
                        <a:lnR w="12700" cmpd="sng">
                          <a:noFill/>
                          <a:prstDash val="solid"/>
                        </a:lnR>
                        <a:lnT>
                          <a:noFill/>
                        </a:lnT>
                        <a:lnB>
                          <a:noFill/>
                        </a:lnB>
                        <a:lnTlToBr w="12700" cmpd="sng">
                          <a:noFill/>
                          <a:prstDash val="solid"/>
                        </a:lnTlToBr>
                        <a:lnBlToTr w="12700" cmpd="sng">
                          <a:noFill/>
                          <a:prstDash val="solid"/>
                        </a:lnBlToTr>
                      </a:tcPr>
                    </a:tc>
                    <a:tc hMerge="1">
                      <a:txBody>
                        <a:bodyPr/>
                        <a:lstStyle/>
                        <a:p>
                          <a:pPr rtl="1"/>
                          <a:endParaRPr lang="ar-EG"/>
                        </a:p>
                      </a:txBody>
                      <a:tcPr/>
                    </a:tc>
                    <a:tc hMerge="1">
                      <a:txBody>
                        <a:bodyPr/>
                        <a:lstStyle/>
                        <a:p>
                          <a:pPr rtl="1"/>
                          <a:endParaRPr lang="ar-EG"/>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851956108"/>
                  </p:ext>
                </p:extLst>
              </p:nvPr>
            </p:nvGraphicFramePr>
            <p:xfrm>
              <a:off x="1403649" y="1484784"/>
              <a:ext cx="6912767" cy="4752528"/>
            </p:xfrm>
            <a:graphic>
              <a:graphicData uri="http://schemas.openxmlformats.org/drawingml/2006/table">
                <a:tbl>
                  <a:tblPr rtl="1" firstRow="1" bandRow="1"/>
                  <a:tblGrid>
                    <a:gridCol w="248789"/>
                    <a:gridCol w="1235231"/>
                    <a:gridCol w="5126647"/>
                    <a:gridCol w="302100"/>
                  </a:tblGrid>
                  <a:tr h="2611111">
                    <a:tc gridSpan="2">
                      <a:txBody>
                        <a:bodyPr/>
                        <a:lstStyle/>
                        <a:p>
                          <a:endParaRPr lang="ar-EG"/>
                        </a:p>
                      </a:txBody>
                      <a:tcPr marL="68580" marR="68580" marT="0" marB="0" anchor="ctr">
                        <a:lnL>
                          <a:noFill/>
                        </a:lnL>
                        <a:lnR>
                          <a:noFill/>
                        </a:lnR>
                        <a:lnT>
                          <a:noFill/>
                        </a:lnT>
                        <a:lnB>
                          <a:noFill/>
                        </a:lnB>
                        <a:blipFill rotWithShape="1">
                          <a:blip r:embed="rId2"/>
                          <a:stretch>
                            <a:fillRect t="-234" r="-367078" b="-82243"/>
                          </a:stretch>
                        </a:blipFill>
                      </a:tcPr>
                    </a:tc>
                    <a:tc hMerge="1">
                      <a:txBody>
                        <a:bodyPr/>
                        <a:lstStyle/>
                        <a:p>
                          <a:pPr rtl="1"/>
                          <a:endParaRPr lang="ar-EG"/>
                        </a:p>
                      </a:txBody>
                      <a:tcPr/>
                    </a:tc>
                    <a:tc>
                      <a:txBody>
                        <a:bodyPr/>
                        <a:lstStyle/>
                        <a:p>
                          <a:pPr algn="ctr" rtl="0">
                            <a:lnSpc>
                              <a:spcPct val="115000"/>
                            </a:lnSpc>
                            <a:spcAft>
                              <a:spcPts val="0"/>
                            </a:spcAft>
                          </a:pPr>
                          <a:endParaRPr lang="en-US" sz="1600" dirty="0">
                            <a:effectLst/>
                            <a:latin typeface="Sakkal Majalla"/>
                            <a:ea typeface="Calibri"/>
                            <a:cs typeface="Arial"/>
                          </a:endParaRPr>
                        </a:p>
                      </a:txBody>
                      <a:tcPr marL="68580" marR="68580" marT="0" marB="0">
                        <a:lnL>
                          <a:noFill/>
                        </a:lnL>
                        <a:lnR>
                          <a:noFill/>
                        </a:lnR>
                        <a:lnT>
                          <a:noFill/>
                        </a:lnT>
                        <a:lnB>
                          <a:noFill/>
                        </a:lnB>
                      </a:tcPr>
                    </a:tc>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r>
                  <a:tr h="2141417">
                    <a:tc>
                      <a:txBody>
                        <a:bodyPr/>
                        <a:lstStyle/>
                        <a:p>
                          <a:pPr algn="r" rtl="1">
                            <a:lnSpc>
                              <a:spcPct val="115000"/>
                            </a:lnSpc>
                            <a:spcAft>
                              <a:spcPts val="1000"/>
                            </a:spcAft>
                          </a:pPr>
                          <a:r>
                            <a:rPr lang="en-US" sz="1100">
                              <a:effectLst/>
                              <a:latin typeface="Calibri"/>
                              <a:ea typeface="Calibri"/>
                              <a:cs typeface="Arial"/>
                            </a:rPr>
                            <a:t> </a:t>
                          </a:r>
                        </a:p>
                      </a:txBody>
                      <a:tcPr marL="0" marR="0" marT="0" marB="0" anchor="ctr">
                        <a:lnL>
                          <a:noFill/>
                        </a:lnL>
                        <a:lnR>
                          <a:noFill/>
                        </a:lnR>
                        <a:lnT>
                          <a:noFill/>
                        </a:lnT>
                        <a:lnB>
                          <a:noFill/>
                        </a:lnB>
                      </a:tcPr>
                    </a:tc>
                    <a:tc gridSpan="3">
                      <a:txBody>
                        <a:bodyPr/>
                        <a:lstStyle/>
                        <a:p>
                          <a:pPr marL="0" algn="ctr" rtl="1" eaLnBrk="1" latinLnBrk="0" hangingPunct="1">
                            <a:lnSpc>
                              <a:spcPct val="100000"/>
                            </a:lnSpc>
                            <a:spcAft>
                              <a:spcPts val="0"/>
                            </a:spcAft>
                          </a:pPr>
                          <a:r>
                            <a:rPr lang="ar-EG" sz="3200" kern="1200" spc="-50" dirty="0" smtClean="0">
                              <a:solidFill>
                                <a:schemeClr val="tx1"/>
                              </a:solidFill>
                              <a:effectLst/>
                              <a:latin typeface="Calibri"/>
                              <a:ea typeface="Calibri"/>
                              <a:cs typeface="Simple Bold Jut Out"/>
                            </a:rPr>
                            <a:t>من معادلة   </a:t>
                          </a:r>
                          <a:r>
                            <a:rPr lang="en-US" sz="2800" i="1" kern="1200" spc="-50" dirty="0" smtClean="0">
                              <a:solidFill>
                                <a:schemeClr val="tx1"/>
                              </a:solidFill>
                              <a:effectLst/>
                              <a:latin typeface="Cambria Math" panose="02040503050406030204" pitchFamily="18" charset="0"/>
                              <a:ea typeface="Cambria Math" panose="02040503050406030204" pitchFamily="18" charset="0"/>
                              <a:cs typeface="Simple Bold Jut Out"/>
                            </a:rPr>
                            <a:t>A</a:t>
                          </a:r>
                          <a:r>
                            <a:rPr lang="en-US" sz="2800" i="1" kern="1200" spc="-50" dirty="0" smtClean="0">
                              <a:solidFill>
                                <a:schemeClr val="tx1"/>
                              </a:solidFill>
                              <a:effectLst/>
                              <a:latin typeface="Cambria Math" panose="02040503050406030204" pitchFamily="18" charset="0"/>
                              <a:ea typeface="Cambria Math" panose="02040503050406030204" pitchFamily="18" charset="0"/>
                              <a:cs typeface="Simple Bold Jut Out"/>
                            </a:rPr>
                            <a:t>. W. Klein</a:t>
                          </a:r>
                          <a:endParaRPr lang="ar-EG" sz="3200" i="1" kern="1200" spc="-50" dirty="0" smtClean="0">
                            <a:solidFill>
                              <a:schemeClr val="tx1"/>
                            </a:solidFill>
                            <a:effectLst/>
                            <a:latin typeface="Cambria Math" panose="02040503050406030204" pitchFamily="18" charset="0"/>
                            <a:ea typeface="Cambria Math" panose="02040503050406030204" pitchFamily="18" charset="0"/>
                            <a:cs typeface="Simple Bold Jut Out"/>
                          </a:endParaRPr>
                        </a:p>
                        <a:p>
                          <a:pPr marL="0" algn="ctr" rtl="1" eaLnBrk="1" latinLnBrk="0" hangingPunct="1">
                            <a:lnSpc>
                              <a:spcPct val="100000"/>
                            </a:lnSpc>
                            <a:spcAft>
                              <a:spcPts val="0"/>
                            </a:spcAft>
                          </a:pPr>
                          <a:r>
                            <a:rPr lang="en-US" sz="3200" kern="1200" spc="-50" dirty="0" smtClean="0">
                              <a:solidFill>
                                <a:schemeClr val="tx1"/>
                              </a:solidFill>
                              <a:effectLst/>
                              <a:latin typeface="Calibri"/>
                              <a:ea typeface="Calibri"/>
                              <a:cs typeface="Simple Bold Jut Out"/>
                            </a:rPr>
                            <a:t>4 = (3 / 2 x 4) - 2 = 4</a:t>
                          </a:r>
                        </a:p>
                        <a:p>
                          <a:pPr marL="0" algn="ctr" rtl="1" eaLnBrk="1" latinLnBrk="0" hangingPunct="1">
                            <a:lnSpc>
                              <a:spcPct val="100000"/>
                            </a:lnSpc>
                            <a:spcAft>
                              <a:spcPts val="0"/>
                            </a:spcAft>
                          </a:pPr>
                          <a:r>
                            <a:rPr lang="ar-EG" sz="3200" kern="1200" spc="-50" dirty="0" smtClean="0">
                              <a:solidFill>
                                <a:schemeClr val="tx1"/>
                              </a:solidFill>
                              <a:effectLst/>
                              <a:latin typeface="Calibri"/>
                              <a:ea typeface="Calibri"/>
                              <a:cs typeface="Simple Bold Jut Out"/>
                            </a:rPr>
                            <a:t>الطرف الأيسر يساوي الطرف الأيمن</a:t>
                          </a:r>
                          <a:endParaRPr lang="en-US" sz="3200" kern="1200" spc="-50" dirty="0" smtClean="0">
                            <a:solidFill>
                              <a:schemeClr val="tx1"/>
                            </a:solidFill>
                            <a:effectLst/>
                            <a:latin typeface="Calibri"/>
                            <a:ea typeface="Calibri"/>
                            <a:cs typeface="Simple Bold Jut Out"/>
                          </a:endParaRPr>
                        </a:p>
                        <a:p>
                          <a:pPr marL="808038" indent="-808038" algn="ctr" rtl="1">
                            <a:lnSpc>
                              <a:spcPct val="100000"/>
                            </a:lnSpc>
                            <a:spcAft>
                              <a:spcPts val="0"/>
                            </a:spcAft>
                          </a:pPr>
                          <a:r>
                            <a:rPr lang="ar-EG" sz="2800" b="1" dirty="0" smtClean="0">
                              <a:effectLst/>
                              <a:latin typeface="Cambria Math"/>
                              <a:ea typeface="Calibri"/>
                              <a:cs typeface="Simple Bold Jut Out"/>
                            </a:rPr>
                            <a:t>الإختبار</a:t>
                          </a:r>
                          <a:r>
                            <a:rPr lang="ar-EG" sz="2800" b="1" dirty="0">
                              <a:effectLst/>
                              <a:latin typeface="Cambria Math"/>
                              <a:ea typeface="Calibri"/>
                              <a:cs typeface="Simple Bold Jut Out"/>
                            </a:rPr>
                            <a:t>:</a:t>
                          </a:r>
                          <a:r>
                            <a:rPr lang="ar-EG" sz="2800" dirty="0">
                              <a:effectLst/>
                              <a:latin typeface="Cambria Math"/>
                              <a:ea typeface="Calibri"/>
                              <a:cs typeface="Simple Bold Jut Out"/>
                            </a:rPr>
                            <a:t> الآلية يطلق عليها سلسلة حركية أو سلسلة </a:t>
                          </a:r>
                          <a:r>
                            <a:rPr lang="ar-EG" sz="2800" dirty="0" smtClean="0">
                              <a:effectLst/>
                              <a:latin typeface="Cambria Math"/>
                              <a:ea typeface="Calibri"/>
                              <a:cs typeface="Simple Bold Jut Out"/>
                            </a:rPr>
                            <a:t>مقيدة.</a:t>
                          </a:r>
                          <a:endParaRPr lang="en-US" sz="1800" dirty="0">
                            <a:effectLst/>
                            <a:latin typeface="Calibri"/>
                            <a:ea typeface="Calibri"/>
                            <a:cs typeface="Simple Bold Jut Out"/>
                          </a:endParaRPr>
                        </a:p>
                      </a:txBody>
                      <a:tcPr marL="68580" marR="68580" marT="0" marB="0">
                        <a:lnL>
                          <a:noFill/>
                        </a:lnL>
                        <a:lnR w="12700" cmpd="sng">
                          <a:noFill/>
                          <a:prstDash val="solid"/>
                        </a:lnR>
                        <a:lnT>
                          <a:noFill/>
                        </a:lnT>
                        <a:lnB>
                          <a:noFill/>
                        </a:lnB>
                        <a:lnTlToBr w="12700" cmpd="sng">
                          <a:noFill/>
                          <a:prstDash val="solid"/>
                        </a:lnTlToBr>
                        <a:lnBlToTr w="12700" cmpd="sng">
                          <a:noFill/>
                          <a:prstDash val="solid"/>
                        </a:lnBlToTr>
                      </a:tcPr>
                    </a:tc>
                    <a:tc hMerge="1">
                      <a:txBody>
                        <a:bodyPr/>
                        <a:lstStyle/>
                        <a:p>
                          <a:pPr rtl="1"/>
                          <a:endParaRPr lang="ar-EG"/>
                        </a:p>
                      </a:txBody>
                      <a:tcPr/>
                    </a:tc>
                    <a:tc hMerge="1">
                      <a:txBody>
                        <a:bodyPr/>
                        <a:lstStyle/>
                        <a:p>
                          <a:pPr rtl="1"/>
                          <a:endParaRPr lang="ar-EG"/>
                        </a:p>
                      </a:txBody>
                      <a:tcPr/>
                    </a:tc>
                  </a:tr>
                </a:tbl>
              </a:graphicData>
            </a:graphic>
          </p:graphicFrame>
        </mc:Fallback>
      </mc:AlternateContent>
      <p:pic>
        <p:nvPicPr>
          <p:cNvPr id="7169" name="Picture 3"/>
          <p:cNvPicPr>
            <a:picLocks noChangeAspect="1" noChangeArrowheads="1"/>
          </p:cNvPicPr>
          <p:nvPr/>
        </p:nvPicPr>
        <p:blipFill>
          <a:blip r:embed="rId3">
            <a:extLst>
              <a:ext uri="{28A0092B-C50C-407E-A947-70E740481C1C}">
                <a14:useLocalDpi xmlns:a14="http://schemas.microsoft.com/office/drawing/2010/main" val="0"/>
              </a:ext>
            </a:extLst>
          </a:blip>
          <a:srcRect l="2338" t="18053" r="2338"/>
          <a:stretch>
            <a:fillRect/>
          </a:stretch>
        </p:blipFill>
        <p:spPr bwMode="auto">
          <a:xfrm>
            <a:off x="2987824" y="1412776"/>
            <a:ext cx="288032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55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60648"/>
            <a:ext cx="8064896" cy="1080120"/>
          </a:xfrm>
        </p:spPr>
        <p:txBody>
          <a:bodyPr>
            <a:noAutofit/>
          </a:bodyPr>
          <a:lstStyle/>
          <a:p>
            <a:pPr marL="182880" algn="ct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اختبار السلاسل الحركية بالنسبة لأنواع </a:t>
            </a: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المفاصل</a:t>
            </a:r>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المفصل الثلاثي</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403648" y="1268760"/>
            <a:ext cx="6983172" cy="2954655"/>
          </a:xfrm>
          <a:prstGeom prst="rect">
            <a:avLst/>
          </a:prstGeom>
        </p:spPr>
        <p:txBody>
          <a:bodyPr wrap="square">
            <a:spAutoFit/>
          </a:bodyPr>
          <a:lstStyle/>
          <a:p>
            <a:pPr marL="0" lvl="1" algn="just">
              <a:tabLst>
                <a:tab pos="0" algn="l"/>
              </a:tabLst>
            </a:pPr>
            <a:r>
              <a:rPr lang="ar-EG" sz="2800" dirty="0">
                <a:latin typeface="Cambria Math"/>
                <a:ea typeface="Calibri"/>
                <a:cs typeface="Simple Bold Jut Out"/>
              </a:rPr>
              <a:t>عندما يتم ربط ثلاث وصلات مع بعضهم في نفس الوقت فإن نقطة الإتصال يطلق عليها مفصل ثلاثي. والمفصل الثلاثي يكافئ مفصلين ثنائيين حيث أن واحدة من </a:t>
            </a:r>
            <a:r>
              <a:rPr lang="ar-EG" sz="2800" spc="-40" dirty="0">
                <a:latin typeface="Cambria Math"/>
                <a:ea typeface="Calibri"/>
                <a:cs typeface="Simple Bold Jut Out"/>
              </a:rPr>
              <a:t>الوصلات الثلاثة تحمل البنز للوصلتين الأخرتين. الشكل التالي </a:t>
            </a:r>
            <a:r>
              <a:rPr lang="ar-EG" sz="2800" spc="-40" dirty="0" smtClean="0">
                <a:latin typeface="Sakkal Majalla"/>
                <a:ea typeface="Calibri"/>
                <a:cs typeface="Simple Bold Jut Out"/>
              </a:rPr>
              <a:t>يوضح </a:t>
            </a:r>
            <a:r>
              <a:rPr lang="ar-EG" sz="2800" spc="-40" dirty="0">
                <a:latin typeface="Sakkal Majalla"/>
                <a:ea typeface="Calibri"/>
                <a:cs typeface="Simple Bold Jut Out"/>
              </a:rPr>
              <a:t>آلية </a:t>
            </a:r>
            <a:r>
              <a:rPr lang="ar-EG" sz="2800" spc="-40" dirty="0" smtClean="0">
                <a:latin typeface="Sakkal Majalla"/>
                <a:ea typeface="Calibri"/>
                <a:cs typeface="Simple Bold Jut Out"/>
              </a:rPr>
              <a:t>ذات </a:t>
            </a:r>
            <a:r>
              <a:rPr lang="ar-EG" sz="2800" dirty="0">
                <a:latin typeface="Cambria Math"/>
                <a:ea typeface="Calibri"/>
                <a:cs typeface="Simple Bold Jut Out"/>
              </a:rPr>
              <a:t>ست وصلات حركية وذات ثلاثة مفاصل ثنائية ومفصلين ثلاثيين ولا توجد مزدوجات عليا.</a:t>
            </a:r>
            <a:endParaRPr lang="en-US" sz="2800" dirty="0">
              <a:latin typeface="Cambria Math"/>
              <a:ea typeface="Calibri"/>
              <a:cs typeface="Simple Bold Jut Out"/>
            </a:endParaRPr>
          </a:p>
          <a:p>
            <a:pPr marL="0" lvl="1" algn="just">
              <a:tabLst>
                <a:tab pos="0" algn="l"/>
              </a:tabLst>
            </a:pPr>
            <a:endParaRPr lang="en-US" dirty="0">
              <a:effectLst/>
              <a:latin typeface="Calibri"/>
              <a:ea typeface="Calibri"/>
              <a:cs typeface="Simple Bold Jut Out"/>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468647865"/>
                  </p:ext>
                </p:extLst>
              </p:nvPr>
            </p:nvGraphicFramePr>
            <p:xfrm>
              <a:off x="1115616" y="3573016"/>
              <a:ext cx="7271204" cy="2880320"/>
            </p:xfrm>
            <a:graphic>
              <a:graphicData uri="http://schemas.openxmlformats.org/drawingml/2006/table">
                <a:tbl>
                  <a:tblPr rtl="1" firstRow="1" bandRow="1"/>
                  <a:tblGrid>
                    <a:gridCol w="1720409"/>
                    <a:gridCol w="5550795"/>
                  </a:tblGrid>
                  <a:tr h="1922598">
                    <a:tc>
                      <a:txBody>
                        <a:bodyPr/>
                        <a:lstStyle/>
                        <a:p>
                          <a:pPr algn="l" rtl="1">
                            <a:lnSpc>
                              <a:spcPct val="115000"/>
                            </a:lnSpc>
                            <a:spcAft>
                              <a:spcPts val="0"/>
                            </a:spcAft>
                          </a:pPr>
                          <a14:m>
                            <m:oMath xmlns:m="http://schemas.openxmlformats.org/officeDocument/2006/math">
                              <m:r>
                                <a:rPr lang="en-US" sz="2400" i="1">
                                  <a:effectLst/>
                                  <a:latin typeface="Cambria Math" panose="02040503050406030204" pitchFamily="18" charset="0"/>
                                  <a:ea typeface="Cambria Math" panose="02040503050406030204" pitchFamily="18" charset="0"/>
                                  <a:cs typeface="Sakkal Majalla"/>
                                </a:rPr>
                                <m:t>𝑙</m:t>
                              </m:r>
                            </m:oMath>
                          </a14:m>
                          <a:r>
                            <a:rPr lang="en-US" sz="2400" dirty="0">
                              <a:effectLst/>
                              <a:latin typeface="Cambria Math" panose="02040503050406030204" pitchFamily="18" charset="0"/>
                              <a:ea typeface="Cambria Math" panose="02040503050406030204" pitchFamily="18" charset="0"/>
                              <a:cs typeface="Sakkal Majalla"/>
                            </a:rPr>
                            <a:t> = 6 </a:t>
                          </a:r>
                          <a:endParaRPr lang="en-US" sz="1600" dirty="0">
                            <a:effectLst/>
                            <a:latin typeface="Cambria Math" panose="02040503050406030204" pitchFamily="18" charset="0"/>
                            <a:ea typeface="Cambria Math" panose="02040503050406030204" pitchFamily="18" charset="0"/>
                            <a:cs typeface="Arial"/>
                          </a:endParaRPr>
                        </a:p>
                        <a:p>
                          <a:pPr algn="l" rtl="1">
                            <a:lnSpc>
                              <a:spcPct val="115000"/>
                            </a:lnSpc>
                            <a:spcAft>
                              <a:spcPts val="0"/>
                            </a:spcAft>
                          </a:pPr>
                          <a:r>
                            <a:rPr lang="en-US" sz="2400" dirty="0">
                              <a:effectLst/>
                              <a:latin typeface="Cambria Math" panose="02040503050406030204" pitchFamily="18" charset="0"/>
                              <a:ea typeface="Cambria Math" panose="02040503050406030204" pitchFamily="18" charset="0"/>
                              <a:cs typeface="Sakkal Majalla"/>
                            </a:rPr>
                            <a:t>h = 0 </a:t>
                          </a:r>
                          <a:endParaRPr lang="en-US" sz="1600" dirty="0">
                            <a:effectLst/>
                            <a:latin typeface="Cambria Math" panose="02040503050406030204" pitchFamily="18" charset="0"/>
                            <a:ea typeface="Cambria Math" panose="02040503050406030204" pitchFamily="18" charset="0"/>
                            <a:cs typeface="Arial"/>
                          </a:endParaRPr>
                        </a:p>
                        <a:p>
                          <a:pPr algn="l" rtl="1">
                            <a:lnSpc>
                              <a:spcPct val="115000"/>
                            </a:lnSpc>
                            <a:spcAft>
                              <a:spcPts val="0"/>
                            </a:spcAft>
                          </a:pPr>
                          <a:r>
                            <a:rPr lang="en-US" sz="2400" dirty="0">
                              <a:effectLst/>
                              <a:latin typeface="Cambria Math" panose="02040503050406030204" pitchFamily="18" charset="0"/>
                              <a:ea typeface="Cambria Math" panose="02040503050406030204" pitchFamily="18" charset="0"/>
                              <a:cs typeface="Sakkal Majalla"/>
                            </a:rPr>
                            <a:t>j = 7 </a:t>
                          </a:r>
                          <a:endParaRPr lang="en-US" sz="1600" dirty="0">
                            <a:effectLst/>
                            <a:latin typeface="Cambria Math" panose="02040503050406030204" pitchFamily="18" charset="0"/>
                            <a:ea typeface="Cambria Math" panose="02040503050406030204" pitchFamily="18" charset="0"/>
                            <a:cs typeface="Arial"/>
                          </a:endParaRPr>
                        </a:p>
                      </a:txBody>
                      <a:tcPr marL="68580" marR="68580" marT="0" marB="0" anchor="ctr">
                        <a:lnL>
                          <a:noFill/>
                        </a:lnL>
                        <a:lnR>
                          <a:noFill/>
                        </a:lnR>
                        <a:lnT>
                          <a:noFill/>
                        </a:lnT>
                        <a:lnB>
                          <a:noFill/>
                        </a:lnB>
                      </a:tcPr>
                    </a:tc>
                    <a:tc>
                      <a:txBody>
                        <a:bodyPr/>
                        <a:lstStyle/>
                        <a:p>
                          <a:pPr algn="ctr" rtl="0">
                            <a:lnSpc>
                              <a:spcPct val="115000"/>
                            </a:lnSpc>
                            <a:spcAft>
                              <a:spcPts val="0"/>
                            </a:spcAft>
                          </a:pPr>
                          <a:endParaRPr lang="en-US" sz="1600">
                            <a:effectLst/>
                            <a:latin typeface="Sakkal Majalla"/>
                            <a:ea typeface="Calibri"/>
                            <a:cs typeface="Arial"/>
                          </a:endParaRPr>
                        </a:p>
                      </a:txBody>
                      <a:tcPr marL="68580" marR="68580" marT="0" marB="0">
                        <a:lnL>
                          <a:noFill/>
                        </a:lnL>
                        <a:lnR>
                          <a:noFill/>
                        </a:lnR>
                        <a:lnT>
                          <a:noFill/>
                        </a:lnT>
                        <a:lnB>
                          <a:noFill/>
                        </a:lnB>
                      </a:tcPr>
                    </a:tc>
                  </a:tr>
                  <a:tr h="957722">
                    <a:tc gridSpan="2">
                      <a:txBody>
                        <a:bodyPr/>
                        <a:lstStyle/>
                        <a:p>
                          <a:pPr marL="540385" indent="-540385" algn="r" rtl="1">
                            <a:lnSpc>
                              <a:spcPct val="100000"/>
                            </a:lnSpc>
                            <a:spcAft>
                              <a:spcPts val="0"/>
                            </a:spcAft>
                          </a:pPr>
                          <a:r>
                            <a:rPr lang="ar-EG" sz="2800" b="1" kern="1200" spc="-40" dirty="0">
                              <a:solidFill>
                                <a:schemeClr val="tx1"/>
                              </a:solidFill>
                              <a:latin typeface="Cambria Math"/>
                              <a:ea typeface="Calibri"/>
                              <a:cs typeface="Simple Bold Jut Out"/>
                            </a:rPr>
                            <a:t>الإختبار: </a:t>
                          </a:r>
                          <a:r>
                            <a:rPr lang="ar-EG" sz="2800" kern="1200" spc="-40" dirty="0">
                              <a:solidFill>
                                <a:schemeClr val="tx1"/>
                              </a:solidFill>
                              <a:latin typeface="Cambria Math"/>
                              <a:ea typeface="Calibri"/>
                              <a:cs typeface="Simple Bold Jut Out"/>
                            </a:rPr>
                            <a:t>الآلية يطلق عليها سلسلة حركية أو سلسلة مقيدة </a:t>
                          </a:r>
                          <a:r>
                            <a:rPr lang="ar-EG" sz="2800" kern="1200" spc="-40" dirty="0" smtClean="0">
                              <a:solidFill>
                                <a:schemeClr val="tx1"/>
                              </a:solidFill>
                              <a:latin typeface="Cambria Math"/>
                              <a:ea typeface="Calibri"/>
                              <a:cs typeface="Simple Bold Jut Out"/>
                            </a:rPr>
                            <a:t>وذلك</a:t>
                          </a:r>
                          <a:r>
                            <a:rPr lang="ar-EG" sz="2800" kern="1200" spc="-40" baseline="0" dirty="0" smtClean="0">
                              <a:solidFill>
                                <a:schemeClr val="tx1"/>
                              </a:solidFill>
                              <a:latin typeface="Cambria Math"/>
                              <a:ea typeface="Calibri"/>
                              <a:cs typeface="Simple Bold Jut Out"/>
                            </a:rPr>
                            <a:t> </a:t>
                          </a:r>
                          <a:r>
                            <a:rPr lang="ar-EG" sz="2800" kern="1200" spc="-40" dirty="0" smtClean="0">
                              <a:solidFill>
                                <a:schemeClr val="tx1"/>
                              </a:solidFill>
                              <a:latin typeface="Cambria Math"/>
                              <a:ea typeface="Calibri"/>
                              <a:cs typeface="Simple Bold Jut Out"/>
                            </a:rPr>
                            <a:t>لأن </a:t>
                          </a:r>
                          <a:r>
                            <a:rPr lang="ar-EG" sz="2800" kern="1200" spc="-40" dirty="0">
                              <a:solidFill>
                                <a:schemeClr val="tx1"/>
                              </a:solidFill>
                              <a:latin typeface="Cambria Math"/>
                              <a:ea typeface="Calibri"/>
                              <a:cs typeface="Simple Bold Jut Out"/>
                            </a:rPr>
                            <a:t>الطرف الأيسر يساوي الطرف الأيمن </a:t>
                          </a:r>
                          <a:r>
                            <a:rPr lang="ar-EG" sz="2800" kern="1200" spc="-40" dirty="0" smtClean="0">
                              <a:solidFill>
                                <a:schemeClr val="tx1"/>
                              </a:solidFill>
                              <a:latin typeface="Cambria Math"/>
                              <a:ea typeface="Calibri"/>
                              <a:cs typeface="Simple Bold Jut Out"/>
                            </a:rPr>
                            <a:t>لمعادلة  </a:t>
                          </a:r>
                          <a:r>
                            <a:rPr lang="en-US" sz="2800" kern="1200" spc="-40" dirty="0">
                              <a:solidFill>
                                <a:schemeClr val="tx1"/>
                              </a:solidFill>
                              <a:latin typeface="Cambria Math"/>
                              <a:ea typeface="Calibri"/>
                              <a:cs typeface="Simple Bold Jut Out"/>
                            </a:rPr>
                            <a:t>A</a:t>
                          </a:r>
                          <a:r>
                            <a:rPr lang="en-US" sz="2800" kern="1200" spc="-40" dirty="0" smtClean="0">
                              <a:solidFill>
                                <a:schemeClr val="tx1"/>
                              </a:solidFill>
                              <a:latin typeface="Cambria Math"/>
                              <a:ea typeface="Calibri"/>
                              <a:cs typeface="Simple Bold Jut Out"/>
                            </a:rPr>
                            <a:t>. W. Klein</a:t>
                          </a:r>
                          <a:endParaRPr lang="en-US" sz="2800" kern="1200" spc="-40" dirty="0">
                            <a:solidFill>
                              <a:schemeClr val="tx1"/>
                            </a:solidFill>
                            <a:latin typeface="Cambria Math"/>
                            <a:ea typeface="Calibri"/>
                            <a:cs typeface="Simple Bold Jut Out"/>
                          </a:endParaRPr>
                        </a:p>
                      </a:txBody>
                      <a:tcPr marL="68580" marR="68580" marT="0" marB="0">
                        <a:lnL>
                          <a:noFill/>
                        </a:lnL>
                        <a:lnR w="12700" cmpd="sng">
                          <a:noFill/>
                          <a:prstDash val="solid"/>
                        </a:lnR>
                        <a:lnT>
                          <a:noFill/>
                        </a:lnT>
                        <a:lnB>
                          <a:noFill/>
                        </a:lnB>
                        <a:lnTlToBr w="12700" cmpd="sng">
                          <a:noFill/>
                          <a:prstDash val="solid"/>
                        </a:lnTlToBr>
                        <a:lnBlToTr w="12700" cmpd="sng">
                          <a:noFill/>
                          <a:prstDash val="solid"/>
                        </a:lnBlToTr>
                      </a:tcPr>
                    </a:tc>
                    <a:tc hMerge="1">
                      <a:txBody>
                        <a:bodyPr/>
                        <a:lstStyle/>
                        <a:p>
                          <a:pPr rtl="1"/>
                          <a:endParaRPr lang="ar-EG"/>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468647865"/>
                  </p:ext>
                </p:extLst>
              </p:nvPr>
            </p:nvGraphicFramePr>
            <p:xfrm>
              <a:off x="1115616" y="3573016"/>
              <a:ext cx="7271204" cy="2880320"/>
            </p:xfrm>
            <a:graphic>
              <a:graphicData uri="http://schemas.openxmlformats.org/drawingml/2006/table">
                <a:tbl>
                  <a:tblPr rtl="1" firstRow="1" bandRow="1"/>
                  <a:tblGrid>
                    <a:gridCol w="1720409"/>
                    <a:gridCol w="5550795"/>
                  </a:tblGrid>
                  <a:tr h="1922598">
                    <a:tc>
                      <a:txBody>
                        <a:bodyPr/>
                        <a:lstStyle/>
                        <a:p>
                          <a:endParaRPr lang="ar-EG"/>
                        </a:p>
                      </a:txBody>
                      <a:tcPr marL="68580" marR="68580" marT="0" marB="0" anchor="ctr">
                        <a:lnL>
                          <a:noFill/>
                        </a:lnL>
                        <a:lnR>
                          <a:noFill/>
                        </a:lnR>
                        <a:lnT>
                          <a:noFill/>
                        </a:lnT>
                        <a:lnB>
                          <a:noFill/>
                        </a:lnB>
                        <a:blipFill rotWithShape="1">
                          <a:blip r:embed="rId2"/>
                          <a:stretch>
                            <a:fillRect r="-323050" b="-55380"/>
                          </a:stretch>
                        </a:blipFill>
                      </a:tcPr>
                    </a:tc>
                    <a:tc>
                      <a:txBody>
                        <a:bodyPr/>
                        <a:lstStyle/>
                        <a:p>
                          <a:pPr algn="ctr" rtl="0">
                            <a:lnSpc>
                              <a:spcPct val="115000"/>
                            </a:lnSpc>
                            <a:spcAft>
                              <a:spcPts val="0"/>
                            </a:spcAft>
                          </a:pPr>
                          <a:endParaRPr lang="en-US" sz="1600">
                            <a:effectLst/>
                            <a:latin typeface="Sakkal Majalla"/>
                            <a:ea typeface="Calibri"/>
                            <a:cs typeface="Arial"/>
                          </a:endParaRPr>
                        </a:p>
                      </a:txBody>
                      <a:tcPr marL="68580" marR="68580" marT="0" marB="0">
                        <a:lnL>
                          <a:noFill/>
                        </a:lnL>
                        <a:lnR>
                          <a:noFill/>
                        </a:lnR>
                        <a:lnT>
                          <a:noFill/>
                        </a:lnT>
                        <a:lnB>
                          <a:noFill/>
                        </a:lnB>
                      </a:tcPr>
                    </a:tc>
                  </a:tr>
                  <a:tr h="957722">
                    <a:tc gridSpan="2">
                      <a:txBody>
                        <a:bodyPr/>
                        <a:lstStyle/>
                        <a:p>
                          <a:pPr marL="540385" indent="-540385" algn="r" rtl="1">
                            <a:lnSpc>
                              <a:spcPct val="100000"/>
                            </a:lnSpc>
                            <a:spcAft>
                              <a:spcPts val="0"/>
                            </a:spcAft>
                          </a:pPr>
                          <a:r>
                            <a:rPr lang="ar-EG" sz="2800" b="1" kern="1200" spc="-40" dirty="0">
                              <a:solidFill>
                                <a:schemeClr val="tx1"/>
                              </a:solidFill>
                              <a:latin typeface="Cambria Math"/>
                              <a:ea typeface="Calibri"/>
                              <a:cs typeface="Simple Bold Jut Out"/>
                            </a:rPr>
                            <a:t>الإختبار: </a:t>
                          </a:r>
                          <a:r>
                            <a:rPr lang="ar-EG" sz="2800" kern="1200" spc="-40" dirty="0">
                              <a:solidFill>
                                <a:schemeClr val="tx1"/>
                              </a:solidFill>
                              <a:latin typeface="Cambria Math"/>
                              <a:ea typeface="Calibri"/>
                              <a:cs typeface="Simple Bold Jut Out"/>
                            </a:rPr>
                            <a:t>الآلية يطلق عليها سلسلة حركية أو سلسلة مقيدة </a:t>
                          </a:r>
                          <a:r>
                            <a:rPr lang="ar-EG" sz="2800" kern="1200" spc="-40" dirty="0" smtClean="0">
                              <a:solidFill>
                                <a:schemeClr val="tx1"/>
                              </a:solidFill>
                              <a:latin typeface="Cambria Math"/>
                              <a:ea typeface="Calibri"/>
                              <a:cs typeface="Simple Bold Jut Out"/>
                            </a:rPr>
                            <a:t>وذلك</a:t>
                          </a:r>
                          <a:r>
                            <a:rPr lang="ar-EG" sz="2800" kern="1200" spc="-40" baseline="0" dirty="0" smtClean="0">
                              <a:solidFill>
                                <a:schemeClr val="tx1"/>
                              </a:solidFill>
                              <a:latin typeface="Cambria Math"/>
                              <a:ea typeface="Calibri"/>
                              <a:cs typeface="Simple Bold Jut Out"/>
                            </a:rPr>
                            <a:t> </a:t>
                          </a:r>
                          <a:r>
                            <a:rPr lang="ar-EG" sz="2800" kern="1200" spc="-40" dirty="0" smtClean="0">
                              <a:solidFill>
                                <a:schemeClr val="tx1"/>
                              </a:solidFill>
                              <a:latin typeface="Cambria Math"/>
                              <a:ea typeface="Calibri"/>
                              <a:cs typeface="Simple Bold Jut Out"/>
                            </a:rPr>
                            <a:t>لأن </a:t>
                          </a:r>
                          <a:r>
                            <a:rPr lang="ar-EG" sz="2800" kern="1200" spc="-40" dirty="0">
                              <a:solidFill>
                                <a:schemeClr val="tx1"/>
                              </a:solidFill>
                              <a:latin typeface="Cambria Math"/>
                              <a:ea typeface="Calibri"/>
                              <a:cs typeface="Simple Bold Jut Out"/>
                            </a:rPr>
                            <a:t>الطرف الأيسر يساوي الطرف الأيمن </a:t>
                          </a:r>
                          <a:r>
                            <a:rPr lang="ar-EG" sz="2800" kern="1200" spc="-40" dirty="0" smtClean="0">
                              <a:solidFill>
                                <a:schemeClr val="tx1"/>
                              </a:solidFill>
                              <a:latin typeface="Cambria Math"/>
                              <a:ea typeface="Calibri"/>
                              <a:cs typeface="Simple Bold Jut Out"/>
                            </a:rPr>
                            <a:t>لمعادلة  </a:t>
                          </a:r>
                          <a:r>
                            <a:rPr lang="en-US" sz="2800" kern="1200" spc="-40" dirty="0">
                              <a:solidFill>
                                <a:schemeClr val="tx1"/>
                              </a:solidFill>
                              <a:latin typeface="Cambria Math"/>
                              <a:ea typeface="Calibri"/>
                              <a:cs typeface="Simple Bold Jut Out"/>
                            </a:rPr>
                            <a:t>A</a:t>
                          </a:r>
                          <a:r>
                            <a:rPr lang="en-US" sz="2800" kern="1200" spc="-40" dirty="0" smtClean="0">
                              <a:solidFill>
                                <a:schemeClr val="tx1"/>
                              </a:solidFill>
                              <a:latin typeface="Cambria Math"/>
                              <a:ea typeface="Calibri"/>
                              <a:cs typeface="Simple Bold Jut Out"/>
                            </a:rPr>
                            <a:t>. W. </a:t>
                          </a:r>
                          <a:r>
                            <a:rPr lang="en-US" sz="2800" kern="1200" spc="-40" dirty="0" smtClean="0">
                              <a:solidFill>
                                <a:schemeClr val="tx1"/>
                              </a:solidFill>
                              <a:latin typeface="Cambria Math"/>
                              <a:ea typeface="Calibri"/>
                              <a:cs typeface="Simple Bold Jut Out"/>
                            </a:rPr>
                            <a:t>Klein</a:t>
                          </a:r>
                          <a:endParaRPr lang="en-US" sz="2800" kern="1200" spc="-40" dirty="0">
                            <a:solidFill>
                              <a:schemeClr val="tx1"/>
                            </a:solidFill>
                            <a:latin typeface="Cambria Math"/>
                            <a:ea typeface="Calibri"/>
                            <a:cs typeface="Simple Bold Jut Out"/>
                          </a:endParaRPr>
                        </a:p>
                      </a:txBody>
                      <a:tcPr marL="68580" marR="68580" marT="0" marB="0">
                        <a:lnL>
                          <a:noFill/>
                        </a:lnL>
                        <a:lnR w="12700" cmpd="sng">
                          <a:noFill/>
                          <a:prstDash val="solid"/>
                        </a:lnR>
                        <a:lnT>
                          <a:noFill/>
                        </a:lnT>
                        <a:lnB>
                          <a:noFill/>
                        </a:lnB>
                        <a:lnTlToBr w="12700" cmpd="sng">
                          <a:noFill/>
                          <a:prstDash val="solid"/>
                        </a:lnTlToBr>
                        <a:lnBlToTr w="12700" cmpd="sng">
                          <a:noFill/>
                          <a:prstDash val="solid"/>
                        </a:lnBlToTr>
                      </a:tcPr>
                    </a:tc>
                    <a:tc hMerge="1">
                      <a:txBody>
                        <a:bodyPr/>
                        <a:lstStyle/>
                        <a:p>
                          <a:pPr rtl="1"/>
                          <a:endParaRPr lang="ar-EG"/>
                        </a:p>
                      </a:txBody>
                      <a:tcPr/>
                    </a:tc>
                  </a:tr>
                </a:tbl>
              </a:graphicData>
            </a:graphic>
          </p:graphicFrame>
        </mc:Fallback>
      </mc:AlternateContent>
      <p:pic>
        <p:nvPicPr>
          <p:cNvPr id="1025" name="Picture 2"/>
          <p:cNvPicPr>
            <a:picLocks noChangeAspect="1" noChangeArrowheads="1"/>
          </p:cNvPicPr>
          <p:nvPr/>
        </p:nvPicPr>
        <p:blipFill>
          <a:blip r:embed="rId3">
            <a:extLst>
              <a:ext uri="{28A0092B-C50C-407E-A947-70E740481C1C}">
                <a14:useLocalDpi xmlns:a14="http://schemas.microsoft.com/office/drawing/2010/main" val="0"/>
              </a:ext>
            </a:extLst>
          </a:blip>
          <a:srcRect l="13992" t="8774"/>
          <a:stretch>
            <a:fillRect/>
          </a:stretch>
        </p:blipFill>
        <p:spPr bwMode="auto">
          <a:xfrm>
            <a:off x="1403648" y="3429000"/>
            <a:ext cx="2448272"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976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124328" cy="864096"/>
          </a:xfrm>
        </p:spPr>
        <p:txBody>
          <a:bodyPr>
            <a:normAutofit/>
          </a:bodyPr>
          <a:lstStyle/>
          <a:p>
            <a:pPr marL="182880" indent="0" algn="ctr">
              <a:buNone/>
            </a:pPr>
            <a:r>
              <a:rPr lang="ar-EG" sz="44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الوصلة الحركية أو العنصر</a:t>
            </a:r>
            <a:endParaRPr lang="ar-EG" sz="36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375488" y="996686"/>
            <a:ext cx="7156952" cy="5078313"/>
          </a:xfrm>
          <a:prstGeom prst="rect">
            <a:avLst/>
          </a:prstGeom>
        </p:spPr>
        <p:txBody>
          <a:bodyPr wrap="square">
            <a:spAutoFit/>
          </a:bodyPr>
          <a:lstStyle/>
          <a:p>
            <a:pPr algn="just">
              <a:lnSpc>
                <a:spcPct val="150000"/>
              </a:lnSpc>
            </a:pPr>
            <a:r>
              <a:rPr lang="ar-EG" sz="3600" dirty="0" smtClean="0">
                <a:latin typeface="Cambria Math" panose="02040503050406030204" pitchFamily="18" charset="0"/>
                <a:ea typeface="Cambria Math" panose="02040503050406030204" pitchFamily="18" charset="0"/>
                <a:cs typeface="Simple Bold Jut Out"/>
              </a:rPr>
              <a:t>إن كل جزء من اجزاء أي آلة والذي يتحرك بالنسبة للأجزاء الأخرى المكونة للآلة يطلق عليه وصلة حركية </a:t>
            </a:r>
            <a:r>
              <a:rPr lang="en-US" sz="2400" i="1" dirty="0" smtClean="0">
                <a:latin typeface="Cambria Math" panose="02040503050406030204" pitchFamily="18" charset="0"/>
                <a:ea typeface="Cambria Math" panose="02040503050406030204" pitchFamily="18" charset="0"/>
                <a:cs typeface="Simple Bold Jut Out"/>
              </a:rPr>
              <a:t>Kinematic Link </a:t>
            </a:r>
            <a:r>
              <a:rPr lang="ar-EG" sz="2400" i="1" dirty="0" smtClean="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أو وصلة بسيطة </a:t>
            </a:r>
            <a:r>
              <a:rPr lang="en-US" sz="2400" i="1" dirty="0">
                <a:latin typeface="Cambria Math" panose="02040503050406030204" pitchFamily="18" charset="0"/>
                <a:ea typeface="Cambria Math" panose="02040503050406030204" pitchFamily="18" charset="0"/>
                <a:cs typeface="Simple Bold Jut Out"/>
              </a:rPr>
              <a:t>Simple </a:t>
            </a:r>
            <a:r>
              <a:rPr lang="en-US" sz="2400" i="1" dirty="0" smtClean="0">
                <a:latin typeface="Cambria Math" panose="02040503050406030204" pitchFamily="18" charset="0"/>
                <a:ea typeface="Cambria Math" panose="02040503050406030204" pitchFamily="18" charset="0"/>
                <a:cs typeface="Simple Bold Jut Out"/>
              </a:rPr>
              <a:t>Link</a:t>
            </a:r>
            <a:r>
              <a:rPr lang="ar-EG" sz="2400" i="1" dirty="0" smtClean="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أو عنصر </a:t>
            </a:r>
            <a:r>
              <a:rPr lang="en-US" sz="2400" i="1" dirty="0" smtClean="0">
                <a:latin typeface="Cambria Math" panose="02040503050406030204" pitchFamily="18" charset="0"/>
                <a:ea typeface="Cambria Math" panose="02040503050406030204" pitchFamily="18" charset="0"/>
                <a:cs typeface="Simple Bold Jut Out"/>
              </a:rPr>
              <a:t>Element</a:t>
            </a:r>
            <a:r>
              <a:rPr lang="ar-EG" sz="3200" dirty="0" smtClean="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لذا فإن الوصلة من الممكن أن تتكون من عدة أجزاء يتم تثبيتها مع بعضها بأي وسيلة من وسائل التثبيت. والأجزاء المختلفة للمحرك البخاري الترددي التالي يوضح أمثلة لنماذج الوصلات الحركية</a:t>
            </a:r>
            <a:endParaRPr lang="en-US" sz="4000" dirty="0">
              <a:latin typeface="Cambria Math" panose="02040503050406030204" pitchFamily="18" charset="0"/>
              <a:ea typeface="Cambria Math" panose="02040503050406030204" pitchFamily="18" charset="0"/>
              <a:cs typeface="Simple Bold Jut Out"/>
            </a:endParaRPr>
          </a:p>
        </p:txBody>
      </p:sp>
    </p:spTree>
    <p:extLst>
      <p:ext uri="{BB962C8B-B14F-4D97-AF65-F5344CB8AC3E}">
        <p14:creationId xmlns:p14="http://schemas.microsoft.com/office/powerpoint/2010/main" val="1741625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60648"/>
            <a:ext cx="8064896" cy="1080120"/>
          </a:xfrm>
        </p:spPr>
        <p:txBody>
          <a:bodyPr>
            <a:noAutofit/>
          </a:bodyPr>
          <a:lstStyle/>
          <a:p>
            <a:pPr marL="182880" algn="ct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اختبار السلاسل الحركية بالنسبة لأنواع </a:t>
            </a: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المفاصل</a:t>
            </a:r>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المفصل</a:t>
            </a:r>
            <a:r>
              <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الرباعي </a:t>
            </a:r>
          </a:p>
        </p:txBody>
      </p:sp>
      <p:sp>
        <p:nvSpPr>
          <p:cNvPr id="4" name="Rectangle 3"/>
          <p:cNvSpPr/>
          <p:nvPr/>
        </p:nvSpPr>
        <p:spPr>
          <a:xfrm>
            <a:off x="3851920" y="1268760"/>
            <a:ext cx="4968552" cy="3539430"/>
          </a:xfrm>
          <a:prstGeom prst="rect">
            <a:avLst/>
          </a:prstGeom>
        </p:spPr>
        <p:txBody>
          <a:bodyPr wrap="square">
            <a:spAutoFit/>
          </a:bodyPr>
          <a:lstStyle/>
          <a:p>
            <a:pPr marL="95250" algn="just"/>
            <a:r>
              <a:rPr lang="ar-EG" sz="2800" spc="-40" dirty="0">
                <a:latin typeface="Cambria Math"/>
                <a:ea typeface="Calibri"/>
                <a:cs typeface="Simple Bold Jut Out"/>
              </a:rPr>
              <a:t>عندما يتم ربط أربع وصلات مع بعضهم البعض في نفس الوقت فإن نقطة الإتصال يطلق عليها مفصل رباعي والمفصل الرباعي يكافئ ثلاثة مفاصل ثنائية. الشكل </a:t>
            </a:r>
            <a:r>
              <a:rPr lang="ar-EG" sz="2800" spc="-40" dirty="0" smtClean="0">
                <a:latin typeface="Cambria Math"/>
                <a:ea typeface="Calibri"/>
                <a:cs typeface="Simple Bold Jut Out"/>
              </a:rPr>
              <a:t>المقابل يوضح </a:t>
            </a:r>
            <a:r>
              <a:rPr lang="ar-EG" sz="2800" spc="-40" dirty="0">
                <a:latin typeface="Cambria Math"/>
                <a:ea typeface="Calibri"/>
                <a:cs typeface="Simple Bold Jut Out"/>
              </a:rPr>
              <a:t>سلسلة حركية ذات إحدى عشر وصلة وذات مفصلين رباعيين وأربعة مفاصل ثلاثية ومفصل واحد ثنائي ولا توجد مزدوجات عليا</a:t>
            </a:r>
            <a:r>
              <a:rPr lang="ar-EG" sz="2800" spc="-40" dirty="0" smtClean="0">
                <a:latin typeface="Cambria Math"/>
                <a:ea typeface="Calibri"/>
                <a:cs typeface="Simple Bold Jut Out"/>
              </a:rPr>
              <a:t>.</a:t>
            </a:r>
            <a:endParaRPr lang="en-US" dirty="0">
              <a:effectLst/>
              <a:latin typeface="Calibri"/>
              <a:ea typeface="Calibri"/>
              <a:cs typeface="Simple Bold Jut Out"/>
            </a:endParaRPr>
          </a:p>
        </p:txBody>
      </p:sp>
      <p:pic>
        <p:nvPicPr>
          <p:cNvPr id="6" name="Picture 5"/>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0551"/>
          <a:stretch/>
        </p:blipFill>
        <p:spPr bwMode="auto">
          <a:xfrm>
            <a:off x="1187624" y="1354058"/>
            <a:ext cx="2520280" cy="2939038"/>
          </a:xfrm>
          <a:prstGeom prst="rect">
            <a:avLst/>
          </a:prstGeom>
          <a:noFill/>
          <a:ln>
            <a:noFill/>
          </a:ln>
          <a:extLst/>
        </p:spPr>
      </p:pic>
      <p:sp>
        <p:nvSpPr>
          <p:cNvPr id="3" name="Rectangle 2"/>
          <p:cNvSpPr/>
          <p:nvPr/>
        </p:nvSpPr>
        <p:spPr>
          <a:xfrm>
            <a:off x="1187624" y="4725144"/>
            <a:ext cx="7632848" cy="1815882"/>
          </a:xfrm>
          <a:prstGeom prst="rect">
            <a:avLst/>
          </a:prstGeom>
        </p:spPr>
        <p:txBody>
          <a:bodyPr wrap="square">
            <a:spAutoFit/>
          </a:bodyPr>
          <a:lstStyle/>
          <a:p>
            <a:pPr algn="just"/>
            <a:r>
              <a:rPr lang="ar-EG" sz="2800" b="1" spc="-40" dirty="0">
                <a:latin typeface="Cambria Math"/>
                <a:ea typeface="Calibri"/>
                <a:cs typeface="Simple Bold Jut Out"/>
              </a:rPr>
              <a:t>الإختبار: </a:t>
            </a:r>
            <a:r>
              <a:rPr lang="ar-EG" sz="2800" spc="-40" dirty="0">
                <a:latin typeface="Cambria Math"/>
                <a:ea typeface="Calibri"/>
                <a:cs typeface="Simple Bold Jut Out"/>
              </a:rPr>
              <a:t>الآلية يطلق عليها سلسلة غير حركية وذلك لأن الطرف الأيسر أكبر من  الطرف الأيمن لمعادلة </a:t>
            </a:r>
            <a:r>
              <a:rPr lang="en-US" sz="2800" spc="-40" dirty="0">
                <a:latin typeface="Cambria Math"/>
                <a:ea typeface="Calibri"/>
                <a:cs typeface="Simple Bold Jut Out"/>
              </a:rPr>
              <a:t>A</a:t>
            </a:r>
            <a:r>
              <a:rPr lang="en-US" sz="2800" spc="-40" dirty="0" smtClean="0">
                <a:latin typeface="Cambria Math"/>
                <a:ea typeface="Calibri"/>
                <a:cs typeface="Simple Bold Jut Out"/>
              </a:rPr>
              <a:t>. W. Klein </a:t>
            </a:r>
            <a:r>
              <a:rPr lang="ar-EG" sz="2800" spc="-40" dirty="0" smtClean="0">
                <a:latin typeface="Cambria Math"/>
                <a:ea typeface="Calibri"/>
                <a:cs typeface="Simple Bold Jut Out"/>
              </a:rPr>
              <a:t> وهذا </a:t>
            </a:r>
            <a:r>
              <a:rPr lang="ar-EG" sz="2800" spc="-40" dirty="0">
                <a:latin typeface="Cambria Math"/>
                <a:ea typeface="Calibri"/>
                <a:cs typeface="Simple Bold Jut Out"/>
              </a:rPr>
              <a:t>النوع من السلاسل يطلق عليه سلسلة مقفلة </a:t>
            </a:r>
            <a:r>
              <a:rPr lang="en-US" sz="2800" i="1" spc="-40" dirty="0">
                <a:latin typeface="Cambria Math"/>
                <a:ea typeface="Calibri"/>
                <a:cs typeface="Simple Bold Jut Out"/>
              </a:rPr>
              <a:t>Locked chain </a:t>
            </a:r>
            <a:r>
              <a:rPr lang="ar-EG" sz="2800" i="1" spc="-40" dirty="0" smtClean="0">
                <a:latin typeface="Cambria Math"/>
                <a:ea typeface="Calibri"/>
                <a:cs typeface="Simple Bold Jut Out"/>
              </a:rPr>
              <a:t> </a:t>
            </a:r>
            <a:r>
              <a:rPr lang="ar-EG" sz="2800" spc="-40" dirty="0" smtClean="0">
                <a:latin typeface="Cambria Math"/>
                <a:ea typeface="Calibri"/>
                <a:cs typeface="Simple Bold Jut Out"/>
              </a:rPr>
              <a:t>وتشكل </a:t>
            </a:r>
            <a:r>
              <a:rPr lang="ar-EG" sz="2800" spc="-40" dirty="0">
                <a:latin typeface="Cambria Math"/>
                <a:ea typeface="Calibri"/>
                <a:cs typeface="Simple Bold Jut Out"/>
              </a:rPr>
              <a:t>منشأ صلب.</a:t>
            </a:r>
          </a:p>
        </p:txBody>
      </p:sp>
    </p:spTree>
    <p:extLst>
      <p:ext uri="{BB962C8B-B14F-4D97-AF65-F5344CB8AC3E}">
        <p14:creationId xmlns:p14="http://schemas.microsoft.com/office/powerpoint/2010/main" val="4230416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404664"/>
            <a:ext cx="5472608" cy="720080"/>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درجات الحرية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للآليات</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259632" y="1052736"/>
            <a:ext cx="7560840" cy="5262979"/>
          </a:xfrm>
          <a:prstGeom prst="rect">
            <a:avLst/>
          </a:prstGeom>
        </p:spPr>
        <p:txBody>
          <a:bodyPr wrap="square">
            <a:spAutoFit/>
          </a:bodyPr>
          <a:lstStyle/>
          <a:p>
            <a:pPr marL="95250" algn="just">
              <a:lnSpc>
                <a:spcPct val="150000"/>
              </a:lnSpc>
            </a:pPr>
            <a:r>
              <a:rPr lang="ar-EG" sz="3200" dirty="0">
                <a:latin typeface="Calibri"/>
                <a:ea typeface="Calibri"/>
                <a:cs typeface="Sakkal Majalla"/>
              </a:rPr>
              <a:t>عند تحليل التصميم في الآليات فإن أهم العوامل التي يجب تقديرها هو عدد درجات الحرية أو مايطلق عليه قابلية الآلية للحركة  </a:t>
            </a:r>
            <a:r>
              <a:rPr lang="en-US" sz="2800" i="1" dirty="0">
                <a:latin typeface="Cambria Math"/>
                <a:ea typeface="Calibri"/>
                <a:cs typeface="Sakkal Majalla"/>
              </a:rPr>
              <a:t>Movability</a:t>
            </a:r>
            <a:r>
              <a:rPr lang="en-US" sz="2400" dirty="0">
                <a:latin typeface="Sakkal Majalla"/>
                <a:ea typeface="Calibri"/>
                <a:cs typeface="Arial"/>
              </a:rPr>
              <a:t> </a:t>
            </a:r>
            <a:r>
              <a:rPr lang="en-US" sz="3200" dirty="0">
                <a:latin typeface="Sakkal Majalla"/>
                <a:ea typeface="Calibri"/>
                <a:cs typeface="Arial"/>
              </a:rPr>
              <a:t> </a:t>
            </a:r>
            <a:r>
              <a:rPr lang="ar-EG" sz="3200" dirty="0" smtClean="0">
                <a:latin typeface="Sakkal Majalla"/>
                <a:ea typeface="Calibri"/>
                <a:cs typeface="Arial"/>
              </a:rPr>
              <a:t> </a:t>
            </a:r>
            <a:r>
              <a:rPr lang="ar-EG" sz="3200" dirty="0">
                <a:latin typeface="Calibri"/>
                <a:ea typeface="Calibri"/>
                <a:cs typeface="Sakkal Majalla"/>
              </a:rPr>
              <a:t>وتعرف بأنها عدد المدخلات (عادة تكون عدد المزدوجات) والتي يجب أن تكون مستقلة التحكم لكي تكون الآلية مفيدة في التطبيقات الهندسية. وتقدر عدد درجات الحرية للآليات عن طريق كلا من عدد الوصلات وعدد ونوع المفاصل التي تشملها الآلية. </a:t>
            </a:r>
            <a:endParaRPr lang="en-US" sz="3200" dirty="0">
              <a:latin typeface="Calibri"/>
              <a:ea typeface="Calibri"/>
              <a:cs typeface="Sakkal Majalla"/>
            </a:endParaRPr>
          </a:p>
        </p:txBody>
      </p:sp>
    </p:spTree>
    <p:extLst>
      <p:ext uri="{BB962C8B-B14F-4D97-AF65-F5344CB8AC3E}">
        <p14:creationId xmlns:p14="http://schemas.microsoft.com/office/powerpoint/2010/main" val="2682038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404664"/>
            <a:ext cx="5472608" cy="720080"/>
          </a:xfrm>
        </p:spPr>
        <p:txBody>
          <a:bodyPr>
            <a:noAutofit/>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درجات الحرية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للآليات</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658385448"/>
              </p:ext>
            </p:extLst>
          </p:nvPr>
        </p:nvGraphicFramePr>
        <p:xfrm>
          <a:off x="1524000" y="1014081"/>
          <a:ext cx="6096000" cy="5403840"/>
        </p:xfrm>
        <a:graphic>
          <a:graphicData uri="http://schemas.openxmlformats.org/drawingml/2006/table">
            <a:tbl>
              <a:tblPr rtl="1" firstRow="1" bandRow="1">
                <a:tableStyleId>{5940675A-B579-460E-94D1-54222C63F5DA}</a:tableStyleId>
              </a:tblPr>
              <a:tblGrid>
                <a:gridCol w="1411304"/>
                <a:gridCol w="1331718"/>
                <a:gridCol w="3352978"/>
              </a:tblGrid>
              <a:tr h="514277">
                <a:tc>
                  <a:txBody>
                    <a:bodyPr/>
                    <a:lstStyle/>
                    <a:p>
                      <a:pPr algn="ctr" rtl="1"/>
                      <a:r>
                        <a:rPr lang="ar-EG" sz="2400" b="1" dirty="0" smtClean="0">
                          <a:latin typeface="Sakkal Majalla" panose="02000000000000000000" pitchFamily="2" charset="-78"/>
                          <a:cs typeface="Sakkal Majalla" panose="02000000000000000000" pitchFamily="2" charset="-78"/>
                        </a:rPr>
                        <a:t>نوع الألية</a:t>
                      </a:r>
                      <a:endParaRPr lang="ar-EG" sz="2400" b="1" dirty="0">
                        <a:latin typeface="Sakkal Majalla" panose="02000000000000000000" pitchFamily="2" charset="-78"/>
                        <a:cs typeface="Sakkal Majalla" panose="02000000000000000000" pitchFamily="2"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1"/>
                      <a:r>
                        <a:rPr lang="ar-EG" sz="2400" b="1" dirty="0" smtClean="0">
                          <a:latin typeface="Sakkal Majalla" panose="02000000000000000000" pitchFamily="2" charset="-78"/>
                          <a:cs typeface="Sakkal Majalla" panose="02000000000000000000" pitchFamily="2" charset="-78"/>
                        </a:rPr>
                        <a:t>درجة الحرية</a:t>
                      </a:r>
                      <a:endParaRPr lang="ar-EG" sz="2400" b="1" dirty="0">
                        <a:latin typeface="Sakkal Majalla" panose="02000000000000000000" pitchFamily="2" charset="-78"/>
                        <a:cs typeface="Sakkal Majalla" panose="02000000000000000000" pitchFamily="2"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1"/>
                      <a:r>
                        <a:rPr lang="ar-EG" sz="2400" b="1" dirty="0" smtClean="0">
                          <a:latin typeface="Sakkal Majalla" panose="02000000000000000000" pitchFamily="2" charset="-78"/>
                          <a:cs typeface="Sakkal Majalla" panose="02000000000000000000" pitchFamily="2" charset="-78"/>
                        </a:rPr>
                        <a:t>الشكل</a:t>
                      </a:r>
                      <a:endParaRPr lang="ar-EG" sz="2400" b="1" dirty="0">
                        <a:latin typeface="Sakkal Majalla" panose="02000000000000000000" pitchFamily="2" charset="-78"/>
                        <a:cs typeface="Sakkal Majalla" panose="02000000000000000000" pitchFamily="2"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941659">
                <a:tc>
                  <a:txBody>
                    <a:bodyPr/>
                    <a:lstStyle/>
                    <a:p>
                      <a:pPr algn="ctr" rtl="1"/>
                      <a:r>
                        <a:rPr lang="ar-EG" sz="2400" dirty="0" smtClean="0">
                          <a:latin typeface="Sakkal Majalla" panose="02000000000000000000" pitchFamily="2" charset="-78"/>
                          <a:cs typeface="Sakkal Majalla" panose="02000000000000000000" pitchFamily="2" charset="-78"/>
                        </a:rPr>
                        <a:t>رباعية</a:t>
                      </a:r>
                      <a:r>
                        <a:rPr lang="ar-EG" sz="2400" baseline="0" dirty="0" smtClean="0">
                          <a:latin typeface="Sakkal Majalla" panose="02000000000000000000" pitchFamily="2" charset="-78"/>
                          <a:cs typeface="Sakkal Majalla" panose="02000000000000000000" pitchFamily="2" charset="-78"/>
                        </a:rPr>
                        <a:t> الأضلاع</a:t>
                      </a:r>
                      <a:endParaRPr lang="ar-EG" sz="2400" dirty="0">
                        <a:latin typeface="Sakkal Majalla" panose="02000000000000000000" pitchFamily="2" charset="-78"/>
                        <a:cs typeface="Sakkal Majalla" panose="020000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1"/>
                      <a:r>
                        <a:rPr lang="ar-EG" sz="2400" dirty="0" smtClean="0">
                          <a:latin typeface="Sakkal Majalla" panose="02000000000000000000" pitchFamily="2" charset="-78"/>
                          <a:cs typeface="Sakkal Majalla" panose="02000000000000000000" pitchFamily="2" charset="-78"/>
                        </a:rPr>
                        <a:t>أحادية درجة الحرية</a:t>
                      </a:r>
                      <a:endParaRPr lang="ar-EG" sz="2400" dirty="0">
                        <a:latin typeface="Sakkal Majalla" panose="02000000000000000000" pitchFamily="2" charset="-78"/>
                        <a:cs typeface="Sakkal Majalla" panose="020000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1"/>
                      <a:endParaRPr lang="ar-EG" dirty="0" smtClean="0"/>
                    </a:p>
                    <a:p>
                      <a:pPr algn="ctr" rtl="1"/>
                      <a:endParaRPr lang="ar-EG" dirty="0" smtClean="0"/>
                    </a:p>
                    <a:p>
                      <a:pPr algn="ctr" rtl="1"/>
                      <a:endParaRPr lang="ar-EG"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296144">
                <a:tc>
                  <a:txBody>
                    <a:bodyPr/>
                    <a:lstStyle/>
                    <a:p>
                      <a:pPr marL="0" algn="ctr" rtl="1" eaLnBrk="1" latinLnBrk="0" hangingPunct="1"/>
                      <a:r>
                        <a:rPr kumimoji="0" lang="ar-EG" sz="2400" kern="1200" dirty="0" smtClean="0">
                          <a:solidFill>
                            <a:schemeClr val="tx1"/>
                          </a:solidFill>
                          <a:latin typeface="Sakkal Majalla" panose="02000000000000000000" pitchFamily="2" charset="-78"/>
                          <a:ea typeface="+mn-ea"/>
                          <a:cs typeface="Sakkal Majalla" panose="02000000000000000000" pitchFamily="2" charset="-78"/>
                        </a:rPr>
                        <a:t>خماسية الأضلاع</a:t>
                      </a:r>
                      <a:endParaRPr kumimoji="0" lang="ar-EG" sz="2400"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rtl="1" eaLnBrk="1" latinLnBrk="0" hangingPunct="1"/>
                      <a:r>
                        <a:rPr kumimoji="0" lang="ar-EG" sz="2400" kern="1200" dirty="0" smtClean="0">
                          <a:solidFill>
                            <a:schemeClr val="tx1"/>
                          </a:solidFill>
                          <a:latin typeface="Sakkal Majalla" panose="02000000000000000000" pitchFamily="2" charset="-78"/>
                          <a:ea typeface="+mn-ea"/>
                          <a:cs typeface="Sakkal Majalla" panose="02000000000000000000" pitchFamily="2" charset="-78"/>
                        </a:rPr>
                        <a:t>ثنائية درجة الحرية</a:t>
                      </a:r>
                      <a:endParaRPr kumimoji="0" lang="ar-EG" sz="2400"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rtl="1"/>
                      <a:endParaRPr lang="ar-EG" dirty="0" smtClean="0"/>
                    </a:p>
                    <a:p>
                      <a:pPr rtl="1"/>
                      <a:endParaRPr lang="ar-EG" dirty="0" smtClean="0"/>
                    </a:p>
                    <a:p>
                      <a:pPr rtl="1"/>
                      <a:endParaRPr lang="ar-EG" dirty="0" smtClean="0"/>
                    </a:p>
                    <a:p>
                      <a:pPr rtl="1"/>
                      <a:endParaRPr lang="ar-EG"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080120">
                <a:tc>
                  <a:txBody>
                    <a:bodyPr/>
                    <a:lstStyle/>
                    <a:p>
                      <a:pPr marL="0" algn="ctr" rtl="1" eaLnBrk="1" latinLnBrk="0" hangingPunct="1"/>
                      <a:r>
                        <a:rPr kumimoji="0" lang="ar-EG" sz="2400" kern="1200" dirty="0" smtClean="0">
                          <a:solidFill>
                            <a:schemeClr val="tx1"/>
                          </a:solidFill>
                          <a:latin typeface="Sakkal Majalla" panose="02000000000000000000" pitchFamily="2" charset="-78"/>
                          <a:ea typeface="+mn-ea"/>
                          <a:cs typeface="Sakkal Majalla" panose="02000000000000000000" pitchFamily="2" charset="-78"/>
                        </a:rPr>
                        <a:t>وصلتين حركيتين ليس بينهما إتصال</a:t>
                      </a:r>
                      <a:endParaRPr kumimoji="0" lang="ar-EG" sz="2400"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rtl="1" eaLnBrk="1" latinLnBrk="0" hangingPunct="1"/>
                      <a:r>
                        <a:rPr kumimoji="0" lang="ar-EG" sz="2400" kern="1200" dirty="0" smtClean="0">
                          <a:solidFill>
                            <a:schemeClr val="tx1"/>
                          </a:solidFill>
                          <a:latin typeface="Sakkal Majalla" panose="02000000000000000000" pitchFamily="2" charset="-78"/>
                          <a:ea typeface="+mn-ea"/>
                          <a:cs typeface="Sakkal Majalla" panose="02000000000000000000" pitchFamily="2" charset="-78"/>
                        </a:rPr>
                        <a:t>ثلاثية درجات الحرية</a:t>
                      </a:r>
                      <a:endParaRPr kumimoji="0" lang="ar-EG" sz="2400"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rtl="1"/>
                      <a:endParaRPr lang="ar-EG" dirty="0" smtClean="0"/>
                    </a:p>
                    <a:p>
                      <a:pPr rtl="1"/>
                      <a:endParaRPr lang="ar-EG" dirty="0" smtClean="0"/>
                    </a:p>
                    <a:p>
                      <a:pPr rtl="1"/>
                      <a:endParaRPr lang="ar-EG" dirty="0" smtClean="0"/>
                    </a:p>
                    <a:p>
                      <a:pPr rtl="1"/>
                      <a:endParaRPr lang="ar-EG" dirty="0" smtClean="0"/>
                    </a:p>
                    <a:p>
                      <a:pPr rtl="1"/>
                      <a:endParaRPr lang="ar-E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080120">
                <a:tc>
                  <a:txBody>
                    <a:bodyPr/>
                    <a:lstStyle/>
                    <a:p>
                      <a:pPr marL="0" algn="ctr" rtl="1" eaLnBrk="1" latinLnBrk="0" hangingPunct="1"/>
                      <a:r>
                        <a:rPr kumimoji="0" lang="ar-EG" sz="2400" kern="1200" dirty="0" smtClean="0">
                          <a:solidFill>
                            <a:schemeClr val="tx1"/>
                          </a:solidFill>
                          <a:latin typeface="Sakkal Majalla" panose="02000000000000000000" pitchFamily="2" charset="-78"/>
                          <a:ea typeface="+mn-ea"/>
                          <a:cs typeface="Sakkal Majalla" panose="02000000000000000000" pitchFamily="2" charset="-78"/>
                        </a:rPr>
                        <a:t>وصلتين حركيتين بينهما إتصال</a:t>
                      </a:r>
                      <a:endParaRPr kumimoji="0" lang="ar-EG" sz="2400"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rtl="1" eaLnBrk="1" latinLnBrk="0" hangingPunct="1"/>
                      <a:r>
                        <a:rPr kumimoji="0" lang="ar-EG" sz="2400" kern="1200" dirty="0" smtClean="0">
                          <a:solidFill>
                            <a:schemeClr val="tx1"/>
                          </a:solidFill>
                          <a:latin typeface="Sakkal Majalla" panose="02000000000000000000" pitchFamily="2" charset="-78"/>
                          <a:ea typeface="+mn-ea"/>
                          <a:cs typeface="Sakkal Majalla" panose="02000000000000000000" pitchFamily="2" charset="-78"/>
                        </a:rPr>
                        <a:t>أحادية درجة</a:t>
                      </a:r>
                      <a:r>
                        <a:rPr kumimoji="0" lang="ar-EG" sz="2400" kern="1200" baseline="0" dirty="0" smtClean="0">
                          <a:solidFill>
                            <a:schemeClr val="tx1"/>
                          </a:solidFill>
                          <a:latin typeface="Sakkal Majalla" panose="02000000000000000000" pitchFamily="2" charset="-78"/>
                          <a:ea typeface="+mn-ea"/>
                          <a:cs typeface="Sakkal Majalla" panose="02000000000000000000" pitchFamily="2" charset="-78"/>
                        </a:rPr>
                        <a:t> </a:t>
                      </a:r>
                      <a:r>
                        <a:rPr kumimoji="0" lang="ar-EG" sz="2400" kern="1200" dirty="0" smtClean="0">
                          <a:solidFill>
                            <a:schemeClr val="tx1"/>
                          </a:solidFill>
                          <a:latin typeface="Sakkal Majalla" panose="02000000000000000000" pitchFamily="2" charset="-78"/>
                          <a:ea typeface="+mn-ea"/>
                          <a:cs typeface="Sakkal Majalla" panose="02000000000000000000" pitchFamily="2" charset="-78"/>
                        </a:rPr>
                        <a:t>الحرية</a:t>
                      </a:r>
                      <a:endParaRPr kumimoji="0" lang="ar-EG" sz="2400"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rtl="1"/>
                      <a:endParaRPr lang="ar-E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9" name="Picture 8"/>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087" b="-1"/>
          <a:stretch/>
        </p:blipFill>
        <p:spPr bwMode="auto">
          <a:xfrm>
            <a:off x="2514336" y="1589001"/>
            <a:ext cx="1368152" cy="794618"/>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530" r="2347"/>
          <a:stretch/>
        </p:blipFill>
        <p:spPr bwMode="auto">
          <a:xfrm>
            <a:off x="2451857" y="2564904"/>
            <a:ext cx="1349538" cy="108012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4080" t="3719" b="13664"/>
          <a:stretch/>
        </p:blipFill>
        <p:spPr>
          <a:xfrm>
            <a:off x="2537253" y="3789040"/>
            <a:ext cx="1426994" cy="1440160"/>
          </a:xfrm>
          <a:prstGeom prst="rect">
            <a:avLst/>
          </a:prstGeom>
        </p:spPr>
      </p:pic>
      <p:pic>
        <p:nvPicPr>
          <p:cNvPr id="12" name="Picture 1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t="15445" r="6578" b="17485"/>
          <a:stretch/>
        </p:blipFill>
        <p:spPr bwMode="auto">
          <a:xfrm>
            <a:off x="2448768" y="5301208"/>
            <a:ext cx="1224136"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8862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60648"/>
            <a:ext cx="6264696" cy="792088"/>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معادلة </a:t>
            </a:r>
            <a:r>
              <a:rPr lang="en-US"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Kutzbach</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لتقدير درجات الحرية</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1547664" y="1196752"/>
                <a:ext cx="7056784" cy="5066002"/>
              </a:xfrm>
              <a:prstGeom prst="rect">
                <a:avLst/>
              </a:prstGeom>
            </p:spPr>
            <p:txBody>
              <a:bodyPr wrap="square">
                <a:spAutoFit/>
              </a:bodyPr>
              <a:lstStyle/>
              <a:p>
                <a:pPr marL="6350">
                  <a:lnSpc>
                    <a:spcPct val="130000"/>
                  </a:lnSpc>
                </a:pPr>
                <a:r>
                  <a:rPr lang="ar-EG" sz="3200" dirty="0">
                    <a:latin typeface="Calibri"/>
                    <a:ea typeface="Calibri"/>
                    <a:cs typeface="Sakkal Majalla"/>
                  </a:rPr>
                  <a:t>المعادلة التالية تستخدم لتقدير عدد درجات الحرية لأي آلية ويطلق عليها معيار</a:t>
                </a:r>
                <a:r>
                  <a:rPr lang="ar-EG" sz="3200" b="1" dirty="0">
                    <a:effectLst/>
                    <a:latin typeface="Calibri"/>
                    <a:ea typeface="Calibri"/>
                    <a:cs typeface="Sakkal Majalla"/>
                  </a:rPr>
                  <a:t> </a:t>
                </a:r>
                <a:r>
                  <a:rPr lang="en-US" sz="2800" i="1" dirty="0">
                    <a:effectLst/>
                    <a:latin typeface="Cambria Math"/>
                    <a:ea typeface="Calibri"/>
                    <a:cs typeface="Sakkal Majalla"/>
                  </a:rPr>
                  <a:t>Kutzbach</a:t>
                </a:r>
                <a:r>
                  <a:rPr lang="en-US" sz="2800" dirty="0">
                    <a:effectLst/>
                    <a:latin typeface="Sakkal Majalla"/>
                    <a:ea typeface="Calibri"/>
                    <a:cs typeface="Arial"/>
                  </a:rPr>
                  <a:t>  </a:t>
                </a:r>
                <a:r>
                  <a:rPr lang="ar-EG" sz="3200" dirty="0">
                    <a:effectLst/>
                    <a:latin typeface="Calibri"/>
                    <a:ea typeface="Calibri"/>
                    <a:cs typeface="Sakkal Majalla"/>
                  </a:rPr>
                  <a:t>لإمكانية الحركة للآلية التي لها مستوى حركة.</a:t>
                </a:r>
                <a:endParaRPr lang="en-US" sz="2000" dirty="0">
                  <a:effectLst/>
                  <a:latin typeface="Calibri"/>
                  <a:ea typeface="Calibri"/>
                  <a:cs typeface="Arial"/>
                </a:endParaRPr>
              </a:p>
              <a:p>
                <a:pPr marL="6350">
                  <a:lnSpc>
                    <a:spcPct val="115000"/>
                  </a:lnSpc>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Sakkal Majalla"/>
                        </a:rPr>
                        <m:t>𝑛</m:t>
                      </m:r>
                      <m:r>
                        <a:rPr lang="en-US" sz="3200" i="1">
                          <a:effectLst/>
                          <a:latin typeface="Cambria Math"/>
                          <a:ea typeface="Calibri"/>
                          <a:cs typeface="Sakkal Majalla"/>
                        </a:rPr>
                        <m:t>=</m:t>
                      </m:r>
                      <m:r>
                        <a:rPr lang="en-US" sz="3200" i="1">
                          <a:effectLst/>
                          <a:latin typeface="Cambria Math"/>
                          <a:ea typeface="Calibri"/>
                          <a:cs typeface="Sakkal Majalla"/>
                        </a:rPr>
                        <m:t>3</m:t>
                      </m:r>
                      <m:d>
                        <m:dPr>
                          <m:ctrlPr>
                            <a:rPr lang="en-US" sz="3200" i="1">
                              <a:effectLst/>
                              <a:latin typeface="Cambria Math"/>
                              <a:ea typeface="Calibri"/>
                              <a:cs typeface="Sakkal Majalla"/>
                            </a:rPr>
                          </m:ctrlPr>
                        </m:dPr>
                        <m:e>
                          <m:r>
                            <a:rPr lang="en-US" sz="3200" i="1">
                              <a:effectLst/>
                              <a:latin typeface="Cambria Math"/>
                              <a:ea typeface="Calibri"/>
                              <a:cs typeface="Sakkal Majalla"/>
                            </a:rPr>
                            <m:t>𝑙</m:t>
                          </m:r>
                          <m:r>
                            <a:rPr lang="en-US" sz="3200" i="1">
                              <a:effectLst/>
                              <a:latin typeface="Cambria Math"/>
                              <a:ea typeface="Calibri"/>
                              <a:cs typeface="Sakkal Majalla"/>
                            </a:rPr>
                            <m:t>−</m:t>
                          </m:r>
                          <m:r>
                            <a:rPr lang="en-US" sz="3200" i="1">
                              <a:effectLst/>
                              <a:latin typeface="Cambria Math"/>
                              <a:ea typeface="Calibri"/>
                              <a:cs typeface="Sakkal Majalla"/>
                            </a:rPr>
                            <m:t>1</m:t>
                          </m:r>
                        </m:e>
                      </m:d>
                      <m:r>
                        <a:rPr lang="en-US" sz="3200" i="1">
                          <a:effectLst/>
                          <a:latin typeface="Cambria Math"/>
                          <a:ea typeface="Calibri"/>
                          <a:cs typeface="Sakkal Majalla"/>
                        </a:rPr>
                        <m:t>−</m:t>
                      </m:r>
                      <m:r>
                        <a:rPr lang="en-US" sz="3200" i="1">
                          <a:effectLst/>
                          <a:latin typeface="Cambria Math"/>
                          <a:ea typeface="Calibri"/>
                          <a:cs typeface="Sakkal Majalla"/>
                        </a:rPr>
                        <m:t>2</m:t>
                      </m:r>
                      <m:r>
                        <a:rPr lang="en-US" sz="3200" i="1">
                          <a:effectLst/>
                          <a:latin typeface="Cambria Math"/>
                          <a:ea typeface="Calibri"/>
                          <a:cs typeface="Sakkal Majalla"/>
                        </a:rPr>
                        <m:t>𝑗</m:t>
                      </m:r>
                      <m:r>
                        <a:rPr lang="en-US" sz="3200" i="1">
                          <a:effectLst/>
                          <a:latin typeface="Cambria Math"/>
                          <a:ea typeface="Calibri"/>
                          <a:cs typeface="Sakkal Majalla"/>
                        </a:rPr>
                        <m:t>−</m:t>
                      </m:r>
                      <m:r>
                        <a:rPr lang="en-US" sz="3200" i="1">
                          <a:effectLst/>
                          <a:latin typeface="Cambria Math"/>
                          <a:ea typeface="Calibri"/>
                          <a:cs typeface="Sakkal Majalla"/>
                        </a:rPr>
                        <m:t>h</m:t>
                      </m:r>
                    </m:oMath>
                  </m:oMathPara>
                </a14:m>
                <a:endParaRPr lang="en-US" sz="2000" dirty="0">
                  <a:effectLst/>
                  <a:latin typeface="Calibri"/>
                  <a:ea typeface="Calibri"/>
                  <a:cs typeface="Arial"/>
                </a:endParaRPr>
              </a:p>
              <a:p>
                <a:pPr marL="6350">
                  <a:lnSpc>
                    <a:spcPct val="130000"/>
                  </a:lnSpc>
                </a:pPr>
                <a:r>
                  <a:rPr lang="ar-EG" sz="3200" dirty="0">
                    <a:effectLst/>
                    <a:latin typeface="Calibri"/>
                    <a:ea typeface="Calibri"/>
                    <a:cs typeface="Sakkal Majalla"/>
                  </a:rPr>
                  <a:t>حيث</a:t>
                </a:r>
                <a:r>
                  <a:rPr lang="ar-EG" sz="3200" dirty="0" smtClean="0">
                    <a:effectLst/>
                    <a:latin typeface="Calibri"/>
                    <a:ea typeface="Calibri"/>
                    <a:cs typeface="Sakkal Majalla"/>
                  </a:rPr>
                  <a:t>: </a:t>
                </a:r>
                <a:r>
                  <a:rPr lang="en-US" sz="3200" dirty="0" smtClean="0">
                    <a:effectLst/>
                    <a:latin typeface="Cambria Math"/>
                    <a:ea typeface="Calibri"/>
                    <a:cs typeface="Sakkal Majalla"/>
                  </a:rPr>
                  <a:t>n</a:t>
                </a:r>
                <a:r>
                  <a:rPr lang="ar-EG" sz="3200" dirty="0" smtClean="0">
                    <a:effectLst/>
                    <a:latin typeface="Cambria Math"/>
                    <a:ea typeface="Calibri"/>
                    <a:cs typeface="Sakkal Majalla"/>
                  </a:rPr>
                  <a:t> </a:t>
                </a:r>
                <a:r>
                  <a:rPr lang="ar-EG" sz="3200" dirty="0">
                    <a:effectLst/>
                    <a:latin typeface="Cambria Math"/>
                    <a:ea typeface="Calibri"/>
                    <a:cs typeface="Sakkal Majalla"/>
                  </a:rPr>
                  <a:t>= عدد درجات الحرية</a:t>
                </a:r>
                <a:endParaRPr lang="en-US" sz="2000" dirty="0">
                  <a:effectLst/>
                  <a:latin typeface="Calibri"/>
                  <a:ea typeface="Calibri"/>
                  <a:cs typeface="Arial"/>
                </a:endParaRPr>
              </a:p>
              <a:p>
                <a:pPr marL="6350" algn="just">
                  <a:lnSpc>
                    <a:spcPct val="130000"/>
                  </a:lnSpc>
                </a:pPr>
                <a:r>
                  <a:rPr lang="ar-EG" sz="3200" dirty="0" smtClean="0">
                    <a:effectLst/>
                    <a:latin typeface="Calibri"/>
                    <a:ea typeface="Calibri"/>
                    <a:cs typeface="Sakkal Majalla"/>
                  </a:rPr>
                  <a:t>وفي </a:t>
                </a:r>
                <a:r>
                  <a:rPr lang="ar-EG" sz="3200" dirty="0">
                    <a:effectLst/>
                    <a:latin typeface="Calibri"/>
                    <a:ea typeface="Calibri"/>
                    <a:cs typeface="Sakkal Majalla"/>
                  </a:rPr>
                  <a:t>حالة عدم وجود مزدوجات عليا ذات درجات حرية ثنائية </a:t>
                </a:r>
                <a:r>
                  <a:rPr lang="ar-EG" sz="3200" dirty="0" smtClean="0">
                    <a:effectLst/>
                    <a:latin typeface="Calibri"/>
                    <a:ea typeface="Calibri"/>
                    <a:cs typeface="Sakkal Majalla"/>
                  </a:rPr>
                  <a:t>أي </a:t>
                </a:r>
                <a:r>
                  <a:rPr lang="ar-EG" sz="3200" dirty="0">
                    <a:effectLst/>
                    <a:latin typeface="Calibri"/>
                    <a:ea typeface="Calibri"/>
                    <a:cs typeface="Sakkal Majalla"/>
                  </a:rPr>
                  <a:t>عندما </a:t>
                </a:r>
                <a:r>
                  <a:rPr lang="en-US" sz="2800" dirty="0">
                    <a:effectLst/>
                    <a:latin typeface="Cambria Math"/>
                    <a:ea typeface="Calibri"/>
                    <a:cs typeface="Sakkal Majalla"/>
                  </a:rPr>
                  <a:t>(h = 0)</a:t>
                </a:r>
                <a:r>
                  <a:rPr lang="en-US" sz="3200" dirty="0">
                    <a:effectLst/>
                    <a:latin typeface="Cambria Math"/>
                    <a:ea typeface="Calibri"/>
                    <a:cs typeface="Sakkal Majalla"/>
                  </a:rPr>
                  <a:t> </a:t>
                </a:r>
                <a:r>
                  <a:rPr lang="en-US" sz="3200" dirty="0">
                    <a:effectLst/>
                    <a:latin typeface="Sakkal Majalla"/>
                    <a:ea typeface="Calibri"/>
                    <a:cs typeface="Arial"/>
                  </a:rPr>
                  <a:t> </a:t>
                </a:r>
                <a:r>
                  <a:rPr lang="ar-EG" sz="3200" dirty="0">
                    <a:effectLst/>
                    <a:latin typeface="Calibri"/>
                    <a:ea typeface="Calibri"/>
                    <a:cs typeface="Sakkal Majalla"/>
                  </a:rPr>
                  <a:t>فإن المعادلة السابقة تصبح كما يلي</a:t>
                </a:r>
                <a:r>
                  <a:rPr lang="ar-EG" sz="3200" dirty="0" smtClean="0">
                    <a:effectLst/>
                    <a:latin typeface="Calibri"/>
                    <a:ea typeface="Calibri"/>
                    <a:cs typeface="Sakkal Majalla"/>
                  </a:rPr>
                  <a:t>:</a:t>
                </a:r>
              </a:p>
              <a:p>
                <a:pPr marL="431800" algn="just">
                  <a:lnSpc>
                    <a:spcPct val="115000"/>
                  </a:lnSpc>
                </a:pPr>
                <a14:m>
                  <m:oMathPara xmlns:m="http://schemas.openxmlformats.org/officeDocument/2006/math">
                    <m:oMathParaPr>
                      <m:jc m:val="centerGroup"/>
                    </m:oMathParaPr>
                    <m:oMath xmlns:m="http://schemas.openxmlformats.org/officeDocument/2006/math">
                      <m:r>
                        <a:rPr lang="en-US" sz="3200" i="1">
                          <a:latin typeface="Cambria Math"/>
                          <a:ea typeface="Calibri"/>
                          <a:cs typeface="Sakkal Majalla"/>
                        </a:rPr>
                        <m:t>𝑛</m:t>
                      </m:r>
                      <m:r>
                        <a:rPr lang="en-US" sz="3200" i="1">
                          <a:latin typeface="Cambria Math"/>
                          <a:ea typeface="Calibri"/>
                          <a:cs typeface="Sakkal Majalla"/>
                        </a:rPr>
                        <m:t>=</m:t>
                      </m:r>
                      <m:r>
                        <a:rPr lang="en-US" sz="3200" i="1">
                          <a:latin typeface="Cambria Math"/>
                          <a:ea typeface="Calibri"/>
                          <a:cs typeface="Sakkal Majalla"/>
                        </a:rPr>
                        <m:t>3</m:t>
                      </m:r>
                      <m:d>
                        <m:dPr>
                          <m:ctrlPr>
                            <a:rPr lang="en-US" sz="3200" i="1">
                              <a:latin typeface="Cambria Math"/>
                              <a:ea typeface="Calibri"/>
                              <a:cs typeface="Sakkal Majalla"/>
                            </a:rPr>
                          </m:ctrlPr>
                        </m:dPr>
                        <m:e>
                          <m:r>
                            <a:rPr lang="en-US" sz="3200" i="1">
                              <a:latin typeface="Cambria Math"/>
                              <a:ea typeface="Calibri"/>
                              <a:cs typeface="Sakkal Majalla"/>
                            </a:rPr>
                            <m:t>𝑙</m:t>
                          </m:r>
                          <m:r>
                            <a:rPr lang="en-US" sz="3200" i="1">
                              <a:latin typeface="Cambria Math"/>
                              <a:ea typeface="Calibri"/>
                              <a:cs typeface="Sakkal Majalla"/>
                            </a:rPr>
                            <m:t>−</m:t>
                          </m:r>
                          <m:r>
                            <a:rPr lang="en-US" sz="3200" i="1">
                              <a:latin typeface="Cambria Math"/>
                              <a:ea typeface="Calibri"/>
                              <a:cs typeface="Sakkal Majalla"/>
                            </a:rPr>
                            <m:t>1</m:t>
                          </m:r>
                        </m:e>
                      </m:d>
                      <m:r>
                        <a:rPr lang="en-US" sz="3200" i="1">
                          <a:latin typeface="Cambria Math"/>
                          <a:ea typeface="Calibri"/>
                          <a:cs typeface="Sakkal Majalla"/>
                        </a:rPr>
                        <m:t>−</m:t>
                      </m:r>
                      <m:r>
                        <a:rPr lang="en-US" sz="3200" i="1">
                          <a:latin typeface="Cambria Math"/>
                          <a:ea typeface="Calibri"/>
                          <a:cs typeface="Sakkal Majalla"/>
                        </a:rPr>
                        <m:t>2</m:t>
                      </m:r>
                      <m:r>
                        <a:rPr lang="en-US" sz="3200" i="1">
                          <a:latin typeface="Cambria Math"/>
                          <a:ea typeface="Calibri"/>
                          <a:cs typeface="Sakkal Majalla"/>
                        </a:rPr>
                        <m:t>𝑗</m:t>
                      </m:r>
                    </m:oMath>
                  </m:oMathPara>
                </a14:m>
                <a:endParaRPr lang="en-US" sz="3200" i="1" dirty="0">
                  <a:latin typeface="Cambria Math"/>
                  <a:ea typeface="Calibri"/>
                  <a:cs typeface="Sakkal Majalla"/>
                </a:endParaRPr>
              </a:p>
            </p:txBody>
          </p:sp>
        </mc:Choice>
        <mc:Fallback xmlns="">
          <p:sp>
            <p:nvSpPr>
              <p:cNvPr id="4" name="Rectangle 3"/>
              <p:cNvSpPr>
                <a:spLocks noRot="1" noChangeAspect="1" noMove="1" noResize="1" noEditPoints="1" noAdjustHandles="1" noChangeArrowheads="1" noChangeShapeType="1" noTextEdit="1"/>
              </p:cNvSpPr>
              <p:nvPr/>
            </p:nvSpPr>
            <p:spPr>
              <a:xfrm>
                <a:off x="1547664" y="1196752"/>
                <a:ext cx="7056784" cy="5066002"/>
              </a:xfrm>
              <a:prstGeom prst="rect">
                <a:avLst/>
              </a:prstGeom>
              <a:blipFill rotWithShape="1">
                <a:blip r:embed="rId2"/>
                <a:stretch>
                  <a:fillRect l="-3025" r="-2161"/>
                </a:stretch>
              </a:blipFill>
            </p:spPr>
            <p:txBody>
              <a:bodyPr/>
              <a:lstStyle/>
              <a:p>
                <a:r>
                  <a:rPr lang="ar-EG">
                    <a:noFill/>
                  </a:rPr>
                  <a:t> </a:t>
                </a:r>
              </a:p>
            </p:txBody>
          </p:sp>
        </mc:Fallback>
      </mc:AlternateContent>
    </p:spTree>
    <p:extLst>
      <p:ext uri="{BB962C8B-B14F-4D97-AF65-F5344CB8AC3E}">
        <p14:creationId xmlns:p14="http://schemas.microsoft.com/office/powerpoint/2010/main" val="3157261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60648"/>
            <a:ext cx="6264696" cy="792088"/>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تطبيق معادلة </a:t>
            </a:r>
            <a:r>
              <a:rPr lang="en-US"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Kutzbach</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1428" t="5787" r="4762" b="1317"/>
          <a:stretch/>
        </p:blipFill>
        <p:spPr bwMode="auto">
          <a:xfrm>
            <a:off x="1547664" y="1340768"/>
            <a:ext cx="6912768" cy="49685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9771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146" y="476671"/>
            <a:ext cx="7632848" cy="720080"/>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إنعكاس الآلية</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3" name="Rectangle 2"/>
          <p:cNvSpPr/>
          <p:nvPr/>
        </p:nvSpPr>
        <p:spPr>
          <a:xfrm>
            <a:off x="1331640" y="1375023"/>
            <a:ext cx="7344816" cy="5078313"/>
          </a:xfrm>
          <a:prstGeom prst="rect">
            <a:avLst/>
          </a:prstGeom>
        </p:spPr>
        <p:txBody>
          <a:bodyPr wrap="square">
            <a:spAutoFit/>
          </a:bodyPr>
          <a:lstStyle/>
          <a:p>
            <a:pPr algn="just">
              <a:lnSpc>
                <a:spcPct val="150000"/>
              </a:lnSpc>
            </a:pPr>
            <a:r>
              <a:rPr lang="ar-EG" sz="2400" dirty="0">
                <a:latin typeface="Calibri"/>
                <a:ea typeface="Calibri"/>
                <a:cs typeface="Sakkal Majalla"/>
              </a:rPr>
              <a:t>يعرف إنعكاس الآلية بأنه الطريقة التي يمكن من خلالها الحصول على آليات مختلفة عند تثبيت عدد من العناصر في السلسلة الحركية دون أن تسبب عملية الإنعكاس أي تغير في الحركات النسبية بين العناصر المختلفة للسلسلة الحركية بينما تحدث تغيرا كبيرا في الحركات المطلقة. وحيث أن الجزء من الآلية الذي يتحرك بالنسبة للعضو الثابت يطلق عليه العنصر القائد </a:t>
            </a:r>
            <a:r>
              <a:rPr lang="en-US" sz="2000" i="1" dirty="0">
                <a:latin typeface="Cambria Math"/>
                <a:ea typeface="Calibri"/>
                <a:cs typeface="Sakkal Majalla"/>
              </a:rPr>
              <a:t>Driver</a:t>
            </a:r>
            <a:r>
              <a:rPr lang="en-US" dirty="0">
                <a:latin typeface="Sakkal Majalla"/>
                <a:ea typeface="Calibri"/>
                <a:cs typeface="Arial"/>
              </a:rPr>
              <a:t> </a:t>
            </a:r>
            <a:r>
              <a:rPr lang="ar-EG" sz="2400" dirty="0">
                <a:latin typeface="Calibri"/>
                <a:ea typeface="Calibri"/>
                <a:cs typeface="Sakkal Majalla"/>
              </a:rPr>
              <a:t>وأن الجزء من الآلية الذي تنتقل إليه الحركة يطلق عليه العنصر التابع </a:t>
            </a:r>
            <a:r>
              <a:rPr lang="en-US" sz="2000" i="1" dirty="0">
                <a:latin typeface="Cambria Math"/>
                <a:ea typeface="Calibri"/>
                <a:cs typeface="Sakkal Majalla"/>
              </a:rPr>
              <a:t>Follower</a:t>
            </a:r>
            <a:r>
              <a:rPr lang="en-US" dirty="0">
                <a:latin typeface="Sakkal Majalla"/>
                <a:ea typeface="Calibri"/>
                <a:cs typeface="Arial"/>
              </a:rPr>
              <a:t> </a:t>
            </a:r>
            <a:r>
              <a:rPr lang="ar-EG" sz="2400" dirty="0">
                <a:latin typeface="Calibri"/>
                <a:ea typeface="Calibri"/>
                <a:cs typeface="Sakkal Majalla"/>
              </a:rPr>
              <a:t>، لذا فإن معظم أنواع الآليات يطلق عليها ثنائية الوجه أو قابلة للإنعكاس ومن الأمثلة التي توضح هذا المفهوم أن المكبس هو العضو القائد والحدافة هي العضو التابع في المحركات البخارية بينما في الضواغط الترددية فإن الحدافة هي العضو القائد.</a:t>
            </a:r>
            <a:endParaRPr lang="en-US" sz="1600" dirty="0">
              <a:effectLst/>
              <a:latin typeface="Calibri"/>
              <a:ea typeface="Calibri"/>
              <a:cs typeface="Arial"/>
            </a:endParaRPr>
          </a:p>
        </p:txBody>
      </p:sp>
    </p:spTree>
    <p:extLst>
      <p:ext uri="{BB962C8B-B14F-4D97-AF65-F5344CB8AC3E}">
        <p14:creationId xmlns:p14="http://schemas.microsoft.com/office/powerpoint/2010/main" val="663495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146" y="476671"/>
            <a:ext cx="7632848" cy="720080"/>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الأنواع المختلفة للسلاسل الحركية</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59633" y="1196751"/>
            <a:ext cx="7632848" cy="4745915"/>
          </a:xfrm>
          <a:prstGeom prst="rect">
            <a:avLst/>
          </a:prstGeom>
        </p:spPr>
        <p:txBody>
          <a:bodyPr wrap="square">
            <a:spAutoFit/>
          </a:bodyPr>
          <a:lstStyle/>
          <a:p>
            <a:pPr algn="just">
              <a:lnSpc>
                <a:spcPct val="120000"/>
              </a:lnSpc>
            </a:pPr>
            <a:r>
              <a:rPr lang="ar-EG" sz="3600" dirty="0" smtClean="0">
                <a:solidFill>
                  <a:prstClr val="black"/>
                </a:solidFill>
                <a:latin typeface="Sakkal Majalla" panose="02000000000000000000" pitchFamily="2" charset="-78"/>
                <a:cs typeface="Sakkal Majalla" panose="02000000000000000000" pitchFamily="2" charset="-78"/>
              </a:rPr>
              <a:t>في التطبيقات الهندسية تعتبر السلاسل الحركية التي تتكون من أربع مزدوجات هي الأكثر إستخداما وفي هذه </a:t>
            </a:r>
            <a:r>
              <a:rPr lang="ar-EG" sz="3600" dirty="0">
                <a:solidFill>
                  <a:prstClr val="black"/>
                </a:solidFill>
                <a:latin typeface="Sakkal Majalla" panose="02000000000000000000" pitchFamily="2" charset="-78"/>
                <a:cs typeface="Sakkal Majalla" panose="02000000000000000000" pitchFamily="2" charset="-78"/>
              </a:rPr>
              <a:t>السلاسل </a:t>
            </a:r>
            <a:r>
              <a:rPr lang="ar-EG" sz="3600" dirty="0" smtClean="0">
                <a:solidFill>
                  <a:prstClr val="black"/>
                </a:solidFill>
                <a:latin typeface="Sakkal Majalla" panose="02000000000000000000" pitchFamily="2" charset="-78"/>
                <a:cs typeface="Sakkal Majalla" panose="02000000000000000000" pitchFamily="2" charset="-78"/>
              </a:rPr>
              <a:t>كل عضو يمثل مزدوجة من النوع المنزلق أو النوع الدوار ومن أهم تلك السلاسل:</a:t>
            </a:r>
          </a:p>
          <a:p>
            <a:pPr marL="457200" indent="-457200" algn="just">
              <a:lnSpc>
                <a:spcPct val="120000"/>
              </a:lnSpc>
              <a:buFont typeface="Wingdings" panose="05000000000000000000" pitchFamily="2" charset="2"/>
              <a:buChar char="§"/>
            </a:pPr>
            <a:r>
              <a:rPr lang="ar-EG" sz="36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السلسلة الحركية رباعية الأضلاع  </a:t>
            </a:r>
            <a:r>
              <a:rPr lang="en-US" sz="2800" i="1"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Four Bar Chain</a:t>
            </a:r>
            <a:endParaRPr lang="ar-EG" sz="3600" i="1"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marL="457200" indent="-457200" algn="just">
              <a:lnSpc>
                <a:spcPct val="120000"/>
              </a:lnSpc>
              <a:buFont typeface="Wingdings" panose="05000000000000000000" pitchFamily="2" charset="2"/>
              <a:buChar char="§"/>
            </a:pPr>
            <a:r>
              <a:rPr lang="ar-EG" sz="3600" spc="-14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سلسلة المرفق والمنزلق الأحادية  </a:t>
            </a:r>
            <a:r>
              <a:rPr lang="en-US" sz="2800" i="1" spc="-14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Single Slider Crank Chain</a:t>
            </a:r>
            <a:endParaRPr lang="ar-EG" sz="3600" i="1" spc="-14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marL="457200" indent="-457200" algn="just">
              <a:lnSpc>
                <a:spcPct val="120000"/>
              </a:lnSpc>
              <a:buFont typeface="Wingdings" panose="05000000000000000000" pitchFamily="2" charset="2"/>
              <a:buChar char="§"/>
            </a:pPr>
            <a:r>
              <a:rPr lang="ar-EG" sz="3600" spc="-14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سلسلة المرفق والمنزلق الثنائية  </a:t>
            </a:r>
            <a:r>
              <a:rPr lang="en-US" sz="2800" i="1" spc="-14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Double Slider </a:t>
            </a:r>
            <a:r>
              <a:rPr lang="en-US" sz="2800" i="1" spc="-14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Crank Chain</a:t>
            </a:r>
          </a:p>
        </p:txBody>
      </p:sp>
    </p:spTree>
    <p:extLst>
      <p:ext uri="{BB962C8B-B14F-4D97-AF65-F5344CB8AC3E}">
        <p14:creationId xmlns:p14="http://schemas.microsoft.com/office/powerpoint/2010/main" val="2935027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310090"/>
            <a:ext cx="245110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87624" y="332656"/>
            <a:ext cx="7632848" cy="720080"/>
          </a:xfrm>
        </p:spPr>
        <p:txBody>
          <a:bodyPr>
            <a:noAutofit/>
          </a:bodyPr>
          <a:lstStyle/>
          <a:p>
            <a:pPr marL="457200" indent="-45720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السلسلة الحركية رباعية </a:t>
            </a: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الأضلاع</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331640" y="971782"/>
            <a:ext cx="7560840" cy="1384995"/>
          </a:xfrm>
          <a:prstGeom prst="rect">
            <a:avLst/>
          </a:prstGeom>
        </p:spPr>
        <p:txBody>
          <a:bodyPr wrap="square">
            <a:spAutoFit/>
          </a:bodyPr>
          <a:lstStyle/>
          <a:p>
            <a:pPr algn="just"/>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الآلية تتكون من أربعة أعضاء بحيث يشكل كل عضو مزدوجة دوارة.</a:t>
            </a:r>
          </a:p>
          <a:p>
            <a:pPr algn="just"/>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العضو القائد </a:t>
            </a:r>
            <a:r>
              <a:rPr lang="en-US" sz="2400" dirty="0" smtClean="0">
                <a:latin typeface="Cambria Math" panose="02040503050406030204" pitchFamily="18" charset="0"/>
                <a:ea typeface="Cambria Math" panose="02040503050406030204" pitchFamily="18" charset="0"/>
                <a:cs typeface="Sakkal Majalla" panose="02000000000000000000" pitchFamily="2" charset="-78"/>
              </a:rPr>
              <a:t>(AD)</a:t>
            </a:r>
            <a:r>
              <a:rPr lang="ar-EG" sz="24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لابد أن يقوم بعمل لفة كاملة بالنسبة لباقي الأعضاء حتى تكون الحركة للآلية مقيدة كاملة.</a:t>
            </a:r>
          </a:p>
        </p:txBody>
      </p:sp>
      <p:sp>
        <p:nvSpPr>
          <p:cNvPr id="4" name="Rectangle 3"/>
          <p:cNvSpPr/>
          <p:nvPr/>
        </p:nvSpPr>
        <p:spPr>
          <a:xfrm>
            <a:off x="1187624" y="4581128"/>
            <a:ext cx="7560840" cy="1877437"/>
          </a:xfrm>
          <a:prstGeom prst="rect">
            <a:avLst/>
          </a:prstGeom>
        </p:spPr>
        <p:txBody>
          <a:bodyPr wrap="square">
            <a:spAutoFit/>
          </a:bodyPr>
          <a:lstStyle/>
          <a:p>
            <a:pPr lvl="0" algn="just"/>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العضو </a:t>
            </a:r>
            <a:r>
              <a:rPr lang="en-US"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(BC)</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يطلق عليه رافعة او تابع أو متأرجح ويحدث له دوران جزئي.</a:t>
            </a:r>
          </a:p>
          <a:p>
            <a:pPr lvl="0" algn="just"/>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العضو </a:t>
            </a:r>
            <a:r>
              <a:rPr lang="en-US"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(CD)</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يطلق عليه ذراع التوصيل أو </a:t>
            </a:r>
            <a:r>
              <a:rPr lang="en-US" sz="2400" i="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Coupler</a:t>
            </a:r>
            <a:endParaRPr lang="ar-EG" sz="2400" i="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lvl="0" algn="just"/>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العضو </a:t>
            </a:r>
            <a:r>
              <a:rPr lang="en-US"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(AB)</a:t>
            </a: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هو العضو الثابت ويطلق </a:t>
            </a:r>
            <a:r>
              <a:rPr lang="ar-EG" sz="32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عليه إطار الآلية  </a:t>
            </a:r>
            <a:r>
              <a:rPr lang="en-US" sz="2400" i="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Frame</a:t>
            </a:r>
            <a:endParaRPr lang="ar-EG" sz="2400" i="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lvl="0" algn="just"/>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الآلية تحول الحركة الدورانية إلى حركة إهتزازية أو ترددية.</a:t>
            </a:r>
            <a:endPar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4029360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oAutofit/>
          </a:bodyPr>
          <a:lstStyle/>
          <a:p>
            <a:pPr marL="457200" indent="-45720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a:t>
            </a: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انون </a:t>
            </a:r>
            <a:r>
              <a:rPr lang="en-US"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Grashof’s Law</a:t>
            </a: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للآلية </a:t>
            </a: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رباعية الأضلاع</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236530" y="1052736"/>
            <a:ext cx="7632848" cy="5410712"/>
          </a:xfrm>
          <a:prstGeom prst="rect">
            <a:avLst/>
          </a:prstGeom>
        </p:spPr>
        <p:txBody>
          <a:bodyPr wrap="square">
            <a:spAutoFit/>
          </a:bodyPr>
          <a:lstStyle/>
          <a:p>
            <a:pPr marL="95250" algn="just">
              <a:lnSpc>
                <a:spcPct val="120000"/>
              </a:lnSpc>
            </a:pPr>
            <a:r>
              <a:rPr lang="ar-EG" sz="3200" dirty="0" smtClean="0">
                <a:latin typeface="Cambria Math" panose="02040503050406030204" pitchFamily="18" charset="0"/>
                <a:ea typeface="Cambria Math" panose="02040503050406030204" pitchFamily="18" charset="0"/>
                <a:cs typeface="Sakkal Majalla"/>
              </a:rPr>
              <a:t>ينص القانون على أن </a:t>
            </a:r>
            <a:r>
              <a:rPr lang="en-US" sz="3200" dirty="0" smtClean="0">
                <a:latin typeface="Cambria Math" panose="02040503050406030204" pitchFamily="18" charset="0"/>
                <a:ea typeface="Cambria Math" panose="02040503050406030204" pitchFamily="18" charset="0"/>
                <a:cs typeface="Sakkal Majalla"/>
              </a:rPr>
              <a:t>”</a:t>
            </a:r>
            <a:r>
              <a:rPr lang="ar-EG" sz="3200" dirty="0" smtClean="0">
                <a:latin typeface="Cambria Math" panose="02040503050406030204" pitchFamily="18" charset="0"/>
                <a:ea typeface="Cambria Math" panose="02040503050406030204" pitchFamily="18" charset="0"/>
                <a:cs typeface="Sakkal Majalla"/>
              </a:rPr>
              <a:t>مجموع </a:t>
            </a:r>
            <a:r>
              <a:rPr lang="ar-EG" sz="3200" dirty="0">
                <a:latin typeface="Cambria Math" panose="02040503050406030204" pitchFamily="18" charset="0"/>
                <a:ea typeface="Cambria Math" panose="02040503050406030204" pitchFamily="18" charset="0"/>
                <a:cs typeface="Sakkal Majalla"/>
              </a:rPr>
              <a:t>أطوال العضوين الأصغر والأكبر </a:t>
            </a:r>
            <a:r>
              <a:rPr lang="ar-EG" sz="3200" dirty="0" smtClean="0">
                <a:latin typeface="Cambria Math" panose="02040503050406030204" pitchFamily="18" charset="0"/>
                <a:ea typeface="Cambria Math" panose="02040503050406030204" pitchFamily="18" charset="0"/>
                <a:cs typeface="Sakkal Majalla"/>
              </a:rPr>
              <a:t>في  الآلية الرباعية يجب </a:t>
            </a:r>
            <a:r>
              <a:rPr lang="ar-EG" sz="3200" dirty="0">
                <a:latin typeface="Cambria Math" panose="02040503050406030204" pitchFamily="18" charset="0"/>
                <a:ea typeface="Cambria Math" panose="02040503050406030204" pitchFamily="18" charset="0"/>
                <a:cs typeface="Sakkal Majalla"/>
              </a:rPr>
              <a:t>أن لا يزيد عن مجموع أطوال العضوين الآخرين إذا كانت هناك حركة نسبية متصلة بين العضوين </a:t>
            </a:r>
            <a:r>
              <a:rPr lang="ar-EG" sz="3200" dirty="0" smtClean="0">
                <a:latin typeface="Cambria Math" panose="02040503050406030204" pitchFamily="18" charset="0"/>
                <a:ea typeface="Cambria Math" panose="02040503050406030204" pitchFamily="18" charset="0"/>
                <a:cs typeface="Sakkal Majalla"/>
              </a:rPr>
              <a:t>الآخرين". </a:t>
            </a:r>
            <a:r>
              <a:rPr lang="ar-EG" sz="3200" dirty="0">
                <a:latin typeface="Cambria Math" panose="02040503050406030204" pitchFamily="18" charset="0"/>
                <a:ea typeface="Cambria Math" panose="02040503050406030204" pitchFamily="18" charset="0"/>
                <a:cs typeface="Sakkal Majalla"/>
              </a:rPr>
              <a:t>ومن أهم الإعتبارات التي يجب مراعاتها في حالة تصميم تلك الآلية أنه يجب التأكد من أن المرفق أو العضو القائد يعمل لفة كاملة بالنسبة للأعضاء الأخرى حتى تكون الحركة للآلية مقيدة كاملة. وتبعا لقانون </a:t>
            </a:r>
            <a:r>
              <a:rPr lang="en-US" sz="2800" i="1" dirty="0">
                <a:latin typeface="Cambria Math" panose="02040503050406030204" pitchFamily="18" charset="0"/>
                <a:ea typeface="Cambria Math" panose="02040503050406030204" pitchFamily="18" charset="0"/>
                <a:cs typeface="Sakkal Majalla"/>
              </a:rPr>
              <a:t>Grashof’s</a:t>
            </a:r>
            <a:r>
              <a:rPr lang="en-US" sz="2400" dirty="0">
                <a:latin typeface="Cambria Math" panose="02040503050406030204" pitchFamily="18" charset="0"/>
                <a:ea typeface="Cambria Math" panose="02040503050406030204" pitchFamily="18" charset="0"/>
                <a:cs typeface="Arial"/>
              </a:rPr>
              <a:t> </a:t>
            </a:r>
            <a:r>
              <a:rPr lang="ar-EG" sz="3200" dirty="0">
                <a:latin typeface="Cambria Math" panose="02040503050406030204" pitchFamily="18" charset="0"/>
                <a:ea typeface="Cambria Math" panose="02040503050406030204" pitchFamily="18" charset="0"/>
                <a:cs typeface="Sakkal Majalla"/>
              </a:rPr>
              <a:t>فإذا تمكن العضو الأصغر في الآلية من عمل لفة كاملة بالنسبة لباقي الأعضاء ، فإن هذا العضو يطلق عليه مرفق أو عضو </a:t>
            </a:r>
            <a:r>
              <a:rPr lang="ar-EG" sz="3200" dirty="0" smtClean="0">
                <a:latin typeface="Cambria Math" panose="02040503050406030204" pitchFamily="18" charset="0"/>
                <a:ea typeface="Cambria Math" panose="02040503050406030204" pitchFamily="18" charset="0"/>
                <a:cs typeface="Sakkal Majalla"/>
              </a:rPr>
              <a:t>قائد.</a:t>
            </a:r>
            <a:endParaRPr lang="en-US" sz="2000" dirty="0">
              <a:effectLst/>
              <a:latin typeface="Cambria Math" panose="02040503050406030204" pitchFamily="18" charset="0"/>
              <a:ea typeface="Cambria Math" panose="02040503050406030204" pitchFamily="18" charset="0"/>
              <a:cs typeface="Arial"/>
            </a:endParaRPr>
          </a:p>
        </p:txBody>
      </p:sp>
    </p:spTree>
    <p:extLst>
      <p:ext uri="{BB962C8B-B14F-4D97-AF65-F5344CB8AC3E}">
        <p14:creationId xmlns:p14="http://schemas.microsoft.com/office/powerpoint/2010/main" val="3368395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oAutofit/>
          </a:bodyPr>
          <a:lstStyle/>
          <a:p>
            <a:pPr marL="457200" indent="-45720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إنعكاسات السلسلة الحركية الرباعية الأضلاع </a:t>
            </a:r>
          </a:p>
        </p:txBody>
      </p:sp>
      <p:sp>
        <p:nvSpPr>
          <p:cNvPr id="4" name="Rectangle 3"/>
          <p:cNvSpPr/>
          <p:nvPr/>
        </p:nvSpPr>
        <p:spPr>
          <a:xfrm>
            <a:off x="5883807" y="1033094"/>
            <a:ext cx="1978426" cy="609398"/>
          </a:xfrm>
          <a:prstGeom prst="rect">
            <a:avLst/>
          </a:prstGeom>
        </p:spPr>
        <p:txBody>
          <a:bodyPr wrap="none">
            <a:spAutoFit/>
          </a:bodyPr>
          <a:lstStyle/>
          <a:p>
            <a:pPr lvl="0" algn="just">
              <a:lnSpc>
                <a:spcPct val="120000"/>
              </a:lnSpc>
              <a:buSzPts val="1800"/>
            </a:pPr>
            <a:r>
              <a:rPr lang="ar-EG" sz="2800" b="1" dirty="0" smtClean="0">
                <a:latin typeface="Cambria Math"/>
                <a:ea typeface="Calibri"/>
                <a:cs typeface="Sakkal Majalla"/>
              </a:rPr>
              <a:t>المحرك </a:t>
            </a:r>
            <a:r>
              <a:rPr lang="ar-EG" sz="2800" b="1" dirty="0">
                <a:latin typeface="Cambria Math"/>
                <a:ea typeface="Calibri"/>
                <a:cs typeface="Sakkal Majalla"/>
              </a:rPr>
              <a:t>ذو </a:t>
            </a:r>
            <a:r>
              <a:rPr lang="ar-EG" sz="2800" b="1" dirty="0" smtClean="0">
                <a:latin typeface="Cambria Math"/>
                <a:ea typeface="Calibri"/>
                <a:cs typeface="Sakkal Majalla"/>
              </a:rPr>
              <a:t>الكمرة</a:t>
            </a:r>
            <a:endParaRPr lang="en-US" u="none" strike="noStrike" dirty="0">
              <a:effectLst/>
              <a:latin typeface="Calibri"/>
              <a:ea typeface="Calibri"/>
              <a:cs typeface="Arial"/>
            </a:endParaRPr>
          </a:p>
        </p:txBody>
      </p:sp>
      <p:pic>
        <p:nvPicPr>
          <p:cNvPr id="5" name="Picture 4"/>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59" t="3039" r="3281" b="2735"/>
          <a:stretch/>
        </p:blipFill>
        <p:spPr bwMode="auto">
          <a:xfrm>
            <a:off x="3010519" y="1000124"/>
            <a:ext cx="2209553" cy="169305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5502660" y="2783617"/>
            <a:ext cx="2371162" cy="609398"/>
          </a:xfrm>
          <a:prstGeom prst="rect">
            <a:avLst/>
          </a:prstGeom>
        </p:spPr>
        <p:txBody>
          <a:bodyPr wrap="none">
            <a:spAutoFit/>
          </a:bodyPr>
          <a:lstStyle/>
          <a:p>
            <a:pPr lvl="0" algn="just">
              <a:lnSpc>
                <a:spcPct val="120000"/>
              </a:lnSpc>
              <a:buSzPts val="1800"/>
            </a:pPr>
            <a:r>
              <a:rPr lang="ar-EG" sz="2800" b="1" dirty="0" smtClean="0">
                <a:latin typeface="Cambria Math"/>
                <a:ea typeface="Calibri"/>
                <a:cs typeface="Sakkal Majalla"/>
              </a:rPr>
              <a:t>ذراع </a:t>
            </a:r>
            <a:r>
              <a:rPr lang="ar-EG" sz="2800" b="1" dirty="0">
                <a:latin typeface="Cambria Math"/>
                <a:ea typeface="Calibri"/>
                <a:cs typeface="Sakkal Majalla"/>
              </a:rPr>
              <a:t>الإزدواج </a:t>
            </a:r>
            <a:r>
              <a:rPr lang="ar-EG" sz="2800" b="1" dirty="0" smtClean="0">
                <a:latin typeface="Cambria Math"/>
                <a:ea typeface="Calibri"/>
                <a:cs typeface="Sakkal Majalla"/>
              </a:rPr>
              <a:t>للقاطرة</a:t>
            </a:r>
            <a:endParaRPr lang="en-US" u="none" strike="noStrike" dirty="0">
              <a:effectLst/>
              <a:latin typeface="Calibri"/>
              <a:ea typeface="Calibri"/>
              <a:cs typeface="Arial"/>
            </a:endParaRPr>
          </a:p>
        </p:txBody>
      </p:sp>
      <p:pic>
        <p:nvPicPr>
          <p:cNvPr id="7" name="Picture 6"/>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22455" b="7579"/>
          <a:stretch/>
        </p:blipFill>
        <p:spPr bwMode="auto">
          <a:xfrm>
            <a:off x="1763687" y="2584260"/>
            <a:ext cx="2592289" cy="1008112"/>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5701433" y="5091289"/>
            <a:ext cx="1973617" cy="523220"/>
          </a:xfrm>
          <a:prstGeom prst="rect">
            <a:avLst/>
          </a:prstGeom>
        </p:spPr>
        <p:txBody>
          <a:bodyPr wrap="none">
            <a:spAutoFit/>
          </a:bodyPr>
          <a:lstStyle/>
          <a:p>
            <a:r>
              <a:rPr lang="ar-EG" sz="2800" b="1" dirty="0">
                <a:latin typeface="Cambria Math"/>
                <a:ea typeface="Calibri"/>
                <a:cs typeface="Sakkal Majalla"/>
              </a:rPr>
              <a:t>آلية المبين لواتس</a:t>
            </a:r>
            <a:endParaRPr lang="ar-EG" sz="2800" dirty="0"/>
          </a:p>
        </p:txBody>
      </p:sp>
      <p:pic>
        <p:nvPicPr>
          <p:cNvPr id="9" name="Picture 8"/>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t="2811" r="1980"/>
          <a:stretch/>
        </p:blipFill>
        <p:spPr bwMode="auto">
          <a:xfrm>
            <a:off x="2051720" y="3789041"/>
            <a:ext cx="2191076" cy="25922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123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864096"/>
          </a:xfrm>
        </p:spPr>
        <p:txBody>
          <a:bodyPr>
            <a:normAutofit/>
          </a:bodyPr>
          <a:lstStyle/>
          <a:p>
            <a:pPr marL="182880" indent="0" algn="ctr">
              <a:buNone/>
            </a:pP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أجزاء المحرك البخاري الترددي</a:t>
            </a:r>
            <a:endParaRPr lang="ar-EG" sz="2800" b="1" dirty="0">
              <a:solidFill>
                <a:schemeClr val="tx1"/>
              </a:solidFill>
              <a:effectLst>
                <a:outerShdw blurRad="38100" dist="38100" dir="2700000" algn="tl">
                  <a:srgbClr val="000000">
                    <a:alpha val="43137"/>
                  </a:srgbClr>
                </a:outerShdw>
              </a:effectLst>
              <a:cs typeface="Simple Bold Jut Out" pitchFamily="2" charset="-78"/>
            </a:endParaRPr>
          </a:p>
        </p:txBody>
      </p:sp>
      <p:pic>
        <p:nvPicPr>
          <p:cNvPr id="102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000" t="5600" r="2306"/>
          <a:stretch/>
        </p:blipFill>
        <p:spPr bwMode="auto">
          <a:xfrm>
            <a:off x="1475656" y="1029529"/>
            <a:ext cx="700061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043608" y="3702511"/>
            <a:ext cx="7776864" cy="2677656"/>
          </a:xfrm>
          <a:prstGeom prst="rect">
            <a:avLst/>
          </a:prstGeom>
        </p:spPr>
        <p:txBody>
          <a:bodyPr wrap="square">
            <a:spAutoFit/>
          </a:bodyPr>
          <a:lstStyle/>
          <a:p>
            <a:pPr algn="just">
              <a:lnSpc>
                <a:spcPct val="120000"/>
              </a:lnSpc>
            </a:pPr>
            <a:r>
              <a:rPr lang="ar-EG" sz="2800" dirty="0" smtClean="0">
                <a:latin typeface="Sakkal Majalla" panose="02000000000000000000" pitchFamily="2" charset="-78"/>
                <a:cs typeface="Simple Bold Jut Out"/>
              </a:rPr>
              <a:t>الشكل السابق يوضح نموذج لآلة حيث تتكون من العناصر التالية:</a:t>
            </a:r>
          </a:p>
          <a:p>
            <a:pPr algn="just">
              <a:lnSpc>
                <a:spcPct val="120000"/>
              </a:lnSpc>
            </a:pPr>
            <a:r>
              <a:rPr lang="ar-EG" sz="2800" dirty="0" smtClean="0">
                <a:latin typeface="Sakkal Majalla" panose="02000000000000000000" pitchFamily="2" charset="-78"/>
                <a:cs typeface="Simple Bold Jut Out"/>
              </a:rPr>
              <a:t>العنصر الأول: المكبس وذراع المكبس مع الراس الصليبية الشكل.</a:t>
            </a:r>
          </a:p>
          <a:p>
            <a:pPr algn="just">
              <a:lnSpc>
                <a:spcPct val="120000"/>
              </a:lnSpc>
            </a:pPr>
            <a:r>
              <a:rPr lang="ar-EG" sz="2800" dirty="0" smtClean="0">
                <a:latin typeface="Sakkal Majalla" panose="02000000000000000000" pitchFamily="2" charset="-78"/>
                <a:cs typeface="Simple Bold Jut Out"/>
              </a:rPr>
              <a:t>العنصر الثاني: ذراع التوصيل مع النهاية الصغرى والكبرى لكرسي المحور.</a:t>
            </a:r>
          </a:p>
          <a:p>
            <a:pPr algn="just">
              <a:lnSpc>
                <a:spcPct val="120000"/>
              </a:lnSpc>
            </a:pPr>
            <a:r>
              <a:rPr lang="ar-EG" sz="2800" dirty="0" smtClean="0">
                <a:latin typeface="Sakkal Majalla" panose="02000000000000000000" pitchFamily="2" charset="-78"/>
                <a:cs typeface="Simple Bold Jut Out"/>
              </a:rPr>
              <a:t>العنصر الثالث: المرفق وعمود المرفق مع الحدافة.</a:t>
            </a:r>
          </a:p>
          <a:p>
            <a:pPr algn="just">
              <a:lnSpc>
                <a:spcPct val="120000"/>
              </a:lnSpc>
            </a:pPr>
            <a:r>
              <a:rPr lang="ar-EG" sz="2800" dirty="0" smtClean="0">
                <a:latin typeface="Sakkal Majalla" panose="02000000000000000000" pitchFamily="2" charset="-78"/>
                <a:cs typeface="Simple Bold Jut Out"/>
              </a:rPr>
              <a:t>العنصر الرابع: الاسطوانة وإطار المحرك مع كراسي المحور</a:t>
            </a:r>
            <a:endParaRPr lang="en-US" sz="2800" dirty="0">
              <a:latin typeface="Sakkal Majalla" panose="02000000000000000000" pitchFamily="2" charset="-78"/>
              <a:cs typeface="Simple Bold Jut Out"/>
            </a:endParaRPr>
          </a:p>
        </p:txBody>
      </p:sp>
    </p:spTree>
    <p:extLst>
      <p:ext uri="{BB962C8B-B14F-4D97-AF65-F5344CB8AC3E}">
        <p14:creationId xmlns:p14="http://schemas.microsoft.com/office/powerpoint/2010/main" val="3287789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188640"/>
            <a:ext cx="6421182" cy="660724"/>
          </a:xfrm>
        </p:spPr>
        <p:txBody>
          <a:bodyPr>
            <a:noAutofit/>
          </a:bodyPr>
          <a:lstStyle/>
          <a:p>
            <a:pPr marL="457200" indent="-457200" algn="ctr">
              <a:lnSpc>
                <a:spcPct val="200000"/>
              </a:lnSpc>
            </a:pP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سلسلة المرفق والمنزلق الأحادية</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20482"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331640" y="764704"/>
            <a:ext cx="7272808" cy="270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31640" y="3467973"/>
            <a:ext cx="7416824" cy="3194721"/>
          </a:xfrm>
          <a:prstGeom prst="rect">
            <a:avLst/>
          </a:prstGeom>
        </p:spPr>
        <p:txBody>
          <a:bodyPr wrap="square">
            <a:spAutoFit/>
          </a:bodyPr>
          <a:lstStyle/>
          <a:p>
            <a:pPr lvl="1" algn="just">
              <a:lnSpc>
                <a:spcPct val="90000"/>
              </a:lnSpc>
            </a:pP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الآلية تتكون من أربعة أعضاء وهي تطور للآلية رباعية الأضلاع بحيث تتكون من ثلاث مزدوجات دوارة  (الوصلات </a:t>
            </a:r>
            <a:r>
              <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(1-2-3)</a:t>
            </a: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ومزدوجة إنزلاقية (الوصلة  </a:t>
            </a:r>
            <a:r>
              <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4</a:t>
            </a: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p>
          <a:p>
            <a:pPr lvl="1" algn="just">
              <a:lnSpc>
                <a:spcPct val="90000"/>
              </a:lnSpc>
            </a:pP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العضو القائد – المرفق - تمثله الوصلة </a:t>
            </a:r>
            <a:r>
              <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(2)</a:t>
            </a:r>
            <a:endPar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lvl="1" algn="just">
              <a:lnSpc>
                <a:spcPct val="90000"/>
              </a:lnSpc>
            </a:pP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العضو الثابت – الإطار - تمثله الوصلة </a:t>
            </a:r>
            <a:r>
              <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(1)</a:t>
            </a:r>
            <a:endPar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lvl="1" algn="just">
              <a:lnSpc>
                <a:spcPct val="90000"/>
              </a:lnSpc>
            </a:pP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العضو  الثالث – ذراع التوصيل -  تمثله الوصلة  </a:t>
            </a:r>
            <a:r>
              <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(3)</a:t>
            </a: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p>
          <a:p>
            <a:pPr lvl="1" algn="just">
              <a:lnSpc>
                <a:spcPct val="90000"/>
              </a:lnSpc>
            </a:pP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العضو  الرابع – الرأس الصليبية الشكل - تمثله الوصلة </a:t>
            </a:r>
            <a:r>
              <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(4)</a:t>
            </a: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p>
          <a:p>
            <a:pPr lvl="1" algn="just">
              <a:lnSpc>
                <a:spcPct val="90000"/>
              </a:lnSpc>
            </a:pP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الآلية تحول الحركة الدورانية إلى حركة إهتزازية أو ترددية والعكس.</a:t>
            </a:r>
            <a:endPar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3331028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oAutofit/>
          </a:bodyPr>
          <a:lstStyle/>
          <a:p>
            <a:pPr marL="457200" indent="-457200" algn="ct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إنعكاسات </a:t>
            </a: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سلسلة المرفق والمنزلق الأحادية</a:t>
            </a:r>
          </a:p>
        </p:txBody>
      </p:sp>
      <p:sp>
        <p:nvSpPr>
          <p:cNvPr id="4" name="Rectangle 3"/>
          <p:cNvSpPr/>
          <p:nvPr/>
        </p:nvSpPr>
        <p:spPr>
          <a:xfrm>
            <a:off x="5940152" y="1785918"/>
            <a:ext cx="1915909" cy="683264"/>
          </a:xfrm>
          <a:prstGeom prst="rect">
            <a:avLst/>
          </a:prstGeom>
        </p:spPr>
        <p:txBody>
          <a:bodyPr wrap="none">
            <a:spAutoFit/>
          </a:bodyPr>
          <a:lstStyle/>
          <a:p>
            <a:pPr algn="just">
              <a:lnSpc>
                <a:spcPct val="120000"/>
              </a:lnSpc>
              <a:buSzPts val="1800"/>
            </a:pPr>
            <a:r>
              <a:rPr lang="ar-EG" sz="3200" b="1" dirty="0" smtClean="0">
                <a:solidFill>
                  <a:prstClr val="black"/>
                </a:solidFill>
                <a:latin typeface="Cambria Math"/>
                <a:ea typeface="Calibri"/>
                <a:cs typeface="Sakkal Majalla"/>
              </a:rPr>
              <a:t>المحرك الثوري</a:t>
            </a:r>
            <a:endParaRPr lang="en-US" sz="2000" dirty="0">
              <a:solidFill>
                <a:prstClr val="black"/>
              </a:solidFill>
              <a:latin typeface="Calibri"/>
              <a:ea typeface="Calibri"/>
              <a:cs typeface="Arial"/>
            </a:endParaRPr>
          </a:p>
        </p:txBody>
      </p:sp>
      <p:pic>
        <p:nvPicPr>
          <p:cNvPr id="10" name="Picture 9"/>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858" t="2034" r="3057" b="3125"/>
          <a:stretch/>
        </p:blipFill>
        <p:spPr bwMode="auto">
          <a:xfrm>
            <a:off x="1835696" y="881012"/>
            <a:ext cx="3744416" cy="2764012"/>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3734501" y="3698131"/>
            <a:ext cx="4418197" cy="584775"/>
          </a:xfrm>
          <a:prstGeom prst="rect">
            <a:avLst/>
          </a:prstGeom>
        </p:spPr>
        <p:txBody>
          <a:bodyPr wrap="none">
            <a:spAutoFit/>
          </a:bodyPr>
          <a:lstStyle/>
          <a:p>
            <a:r>
              <a:rPr lang="ar-EG" sz="3200" b="1" dirty="0">
                <a:latin typeface="Cambria Math"/>
                <a:ea typeface="Calibri"/>
                <a:cs typeface="Sakkal Majalla"/>
              </a:rPr>
              <a:t>آلية المحرك ذو الأسطوانة الإهتزازية</a:t>
            </a:r>
            <a:endParaRPr lang="ar-EG" sz="3200" dirty="0"/>
          </a:p>
        </p:txBody>
      </p:sp>
      <p:pic>
        <p:nvPicPr>
          <p:cNvPr id="11" name="Picture 10"/>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5304" r="2856" b="5261"/>
          <a:stretch/>
        </p:blipFill>
        <p:spPr bwMode="auto">
          <a:xfrm>
            <a:off x="3135288" y="4282906"/>
            <a:ext cx="4389040" cy="22256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9049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oAutofit/>
          </a:bodyPr>
          <a:lstStyle/>
          <a:p>
            <a:pPr marL="457200" indent="-457200" algn="ct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إنعكاسات </a:t>
            </a: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سلسلة المرفق والمنزلق الأحادية</a:t>
            </a:r>
          </a:p>
        </p:txBody>
      </p:sp>
      <p:sp>
        <p:nvSpPr>
          <p:cNvPr id="5" name="Rectangle 4"/>
          <p:cNvSpPr/>
          <p:nvPr/>
        </p:nvSpPr>
        <p:spPr>
          <a:xfrm>
            <a:off x="4960757" y="1324987"/>
            <a:ext cx="2823209" cy="523220"/>
          </a:xfrm>
          <a:prstGeom prst="rect">
            <a:avLst/>
          </a:prstGeom>
        </p:spPr>
        <p:txBody>
          <a:bodyPr wrap="none">
            <a:spAutoFit/>
          </a:bodyPr>
          <a:lstStyle/>
          <a:p>
            <a:r>
              <a:rPr lang="ar-EG" sz="2800" b="1" dirty="0"/>
              <a:t>آلية محرك </a:t>
            </a:r>
            <a:r>
              <a:rPr lang="en-US" sz="2800" b="1" dirty="0"/>
              <a:t>Gnome </a:t>
            </a:r>
            <a:endParaRPr lang="ar-EG" sz="2800" dirty="0"/>
          </a:p>
        </p:txBody>
      </p:sp>
      <p:pic>
        <p:nvPicPr>
          <p:cNvPr id="8" name="Picture 7"/>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000" r="4363" b="2778"/>
          <a:stretch/>
        </p:blipFill>
        <p:spPr bwMode="auto">
          <a:xfrm>
            <a:off x="2048928" y="890742"/>
            <a:ext cx="2664296" cy="16981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843557" y="2619284"/>
            <a:ext cx="6234399" cy="584775"/>
          </a:xfrm>
          <a:prstGeom prst="rect">
            <a:avLst/>
          </a:prstGeom>
        </p:spPr>
        <p:txBody>
          <a:bodyPr wrap="none">
            <a:spAutoFit/>
          </a:bodyPr>
          <a:lstStyle/>
          <a:p>
            <a:pPr algn="ctr"/>
            <a:r>
              <a:rPr lang="ar-EG" sz="3200" b="1" dirty="0">
                <a:latin typeface="Cambria Math"/>
                <a:ea typeface="Calibri"/>
                <a:cs typeface="Sakkal Majalla"/>
              </a:rPr>
              <a:t>آلية الإرتداد السريع ذات المرفق والرافعة المشقوقة</a:t>
            </a:r>
            <a:endParaRPr lang="ar-EG" sz="3200" dirty="0"/>
          </a:p>
        </p:txBody>
      </p:sp>
      <p:pic>
        <p:nvPicPr>
          <p:cNvPr id="12" name="Picture 1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273" t="1355" r="8773"/>
          <a:stretch/>
        </p:blipFill>
        <p:spPr bwMode="auto">
          <a:xfrm>
            <a:off x="3005392" y="3356992"/>
            <a:ext cx="3415665" cy="33121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1312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88640"/>
            <a:ext cx="7704856" cy="1008112"/>
          </a:xfrm>
        </p:spPr>
        <p:txBody>
          <a:bodyPr>
            <a:noAutofit/>
          </a:bodyPr>
          <a:lstStyle/>
          <a:p>
            <a:pPr marL="457200" indent="-457200" algn="ctr"/>
            <a:r>
              <a:rPr lang="ar-EG" sz="3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آلية الإرتداد السريع ذات المرفق والرافعة المشقوقة</a:t>
            </a:r>
            <a:endParaRPr lang="ar-EG" sz="3000" b="1" u="sng"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331640" y="1237228"/>
            <a:ext cx="7488832" cy="4967514"/>
          </a:xfrm>
          <a:prstGeom prst="rect">
            <a:avLst/>
          </a:prstGeom>
        </p:spPr>
        <p:txBody>
          <a:bodyPr wrap="square">
            <a:spAutoFit/>
          </a:bodyPr>
          <a:lstStyle/>
          <a:p>
            <a:pPr marL="268288" indent="-268288" algn="just">
              <a:lnSpc>
                <a:spcPct val="12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الآلية تستخدم في آلات التشكيل في الورش – آلات تعيين الفترات الزمنية – محركات الإحتراق الداخلي الدوارة.</a:t>
            </a:r>
          </a:p>
          <a:p>
            <a:pPr marL="268288" indent="-268288" algn="just">
              <a:lnSpc>
                <a:spcPct val="12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العضو الثابت في الآلية هو الضلع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AC</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وهو عبارة عن مزدوجة دوارة.</a:t>
            </a:r>
          </a:p>
          <a:p>
            <a:pPr marL="268288" indent="-268288" algn="just">
              <a:lnSpc>
                <a:spcPct val="12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الوصلة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يمثلها ذراع التوصيل.</a:t>
            </a:r>
          </a:p>
          <a:p>
            <a:pPr marL="268288" indent="-268288" algn="just">
              <a:lnSpc>
                <a:spcPct val="12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العضو القائد في الآلية (المرفق) الضلع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CB</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الذي يدور بسرعة زاوية ثابتة حول مركز ثابت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marL="268288" indent="-268288" algn="just">
              <a:lnSpc>
                <a:spcPct val="12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المنزلق المتصل ببنز المرفق عند النقطة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ينزلق حول القضيب المشقوق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AP</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وهذا يسبب إهتزاز أو تردد للقضيب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AP</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حول محور الإرتكاز عند النقطة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marL="268288" indent="-268288" algn="just">
              <a:lnSpc>
                <a:spcPct val="12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الوصلة القصيرة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PR</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تنقل الحركة من القضيب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AP</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إلىى الذراع الذي يحمل الأداه ويسبب تردد للذراع حول خط عمل المشوار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R</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R</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endParaRPr lang="ar-EG"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268288" indent="-268288" algn="just">
              <a:lnSpc>
                <a:spcPct val="12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 عمل المشوار للذراع (الضلع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R</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R</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يكون متعامد على إمتداد الضلع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AC</a:t>
            </a:r>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85455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260648"/>
            <a:ext cx="7488832" cy="5613845"/>
          </a:xfrm>
          <a:prstGeom prst="rect">
            <a:avLst/>
          </a:prstGeom>
        </p:spPr>
        <p:txBody>
          <a:bodyPr wrap="square">
            <a:spAutoFit/>
          </a:bodyPr>
          <a:lstStyle/>
          <a:p>
            <a:pPr algn="just">
              <a:lnSpc>
                <a:spcPct val="15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الوضع التشغيلي للآلية يمكن ملاحظة مايلي:.</a:t>
            </a:r>
          </a:p>
          <a:p>
            <a:pPr marL="268288" indent="-268288" algn="just">
              <a:lnSpc>
                <a:spcPct val="15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الضلعين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(AP</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and AP</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يماسان الدائرة وذلك عندما تكون أداة القطع للآلية عند نهااية المشوار.</a:t>
            </a:r>
          </a:p>
          <a:p>
            <a:pPr marL="268288" indent="-268288" algn="just">
              <a:lnSpc>
                <a:spcPct val="15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مشوار القطع الأمامي يحدث عندما يدور المرفق من الموضع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CB</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r>
              <a:rPr lang="ar-EG"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إلى الموضع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CB</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r>
              <a:rPr lang="ar-EG"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(الزاوية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  في إتجاه عقارب الساعة.</a:t>
            </a:r>
          </a:p>
          <a:p>
            <a:pPr marL="268288" indent="-268288" algn="just">
              <a:lnSpc>
                <a:spcPct val="15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مشوار العودة يحدث </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عندما يدور المرفق من الموضع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CB</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r>
              <a:rPr lang="ar-EG"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إلى الموضع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CB</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r>
              <a:rPr lang="ar-EG"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(الزاوية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  </a:t>
            </a:r>
            <a:r>
              <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في إتجاه عقارب الساعة</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a:t>
            </a:r>
          </a:p>
          <a:p>
            <a:pPr marL="268288" indent="-268288" algn="just">
              <a:lnSpc>
                <a:spcPct val="15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وحيث أن المرفق يدور بسرعة زاوية ثابتة فإن:</a:t>
            </a:r>
          </a:p>
          <a:p>
            <a:pPr marL="268288" indent="-268288" algn="just">
              <a:lnSpc>
                <a:spcPct val="150000"/>
              </a:lnSpc>
              <a:buFont typeface="Wingdings" panose="05000000000000000000" pitchFamily="2" charset="2"/>
              <a:buChar char="§"/>
            </a:pPr>
            <a:endParaRPr lang="ar-EG"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a:p>
            <a:pPr algn="just">
              <a:lnSpc>
                <a:spcPct val="120000"/>
              </a:lnSpc>
            </a:pPr>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p:txBody>
      </p:sp>
      <p:pic>
        <p:nvPicPr>
          <p:cNvPr id="5122"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619672" y="5013176"/>
            <a:ext cx="6480720" cy="92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991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260648"/>
            <a:ext cx="7488832" cy="6370975"/>
          </a:xfrm>
          <a:prstGeom prst="rect">
            <a:avLst/>
          </a:prstGeom>
        </p:spPr>
        <p:txBody>
          <a:bodyPr wrap="square">
            <a:spAutoFit/>
          </a:bodyPr>
          <a:lstStyle/>
          <a:p>
            <a:pPr algn="just">
              <a:lnSpc>
                <a:spcPct val="120000"/>
              </a:lnSpc>
            </a:pPr>
            <a:r>
              <a:rPr lang="ar-EG" sz="28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الوضع التشغيلي للآلية يمكن ملاحظة مايلي:.</a:t>
            </a:r>
          </a:p>
          <a:p>
            <a:pPr marL="268288" indent="-268288" algn="just">
              <a:lnSpc>
                <a:spcPct val="12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حيث أن أداة القطع تتحرك من النقطة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R</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1</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 إلى النطة </a:t>
            </a:r>
            <a:r>
              <a:rPr lang="en-US"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R</a:t>
            </a:r>
            <a:r>
              <a:rPr lang="en-US"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2</a:t>
            </a: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 خلال مشوار القطع ومشوار العودة على الترتيب لذا فإن طول المشوار لأداة القطع أو مايطلق عليها مسافة التحرك تحسب كما يلي:</a:t>
            </a:r>
          </a:p>
          <a:p>
            <a:pPr marL="268288" indent="-268288" algn="just">
              <a:lnSpc>
                <a:spcPct val="120000"/>
              </a:lnSpc>
              <a:buFont typeface="Wingdings" panose="05000000000000000000" pitchFamily="2" charset="2"/>
              <a:buChar char="§"/>
            </a:pPr>
            <a:endParaRPr lang="ar-EG" sz="2400" b="1" baseline="-250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a:p>
            <a:pPr marL="268288" indent="-268288" algn="just">
              <a:lnSpc>
                <a:spcPct val="120000"/>
              </a:lnSpc>
              <a:buFont typeface="Wingdings" panose="05000000000000000000" pitchFamily="2" charset="2"/>
              <a:buChar char="§"/>
            </a:pPr>
            <a:endParaRPr lang="ar-EG"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a:p>
            <a:pPr marL="268288" indent="-268288" algn="just">
              <a:lnSpc>
                <a:spcPct val="120000"/>
              </a:lnSpc>
              <a:buFont typeface="Wingdings" panose="05000000000000000000" pitchFamily="2" charset="2"/>
              <a:buChar char="§"/>
            </a:pPr>
            <a:endParaRPr lang="ar-EG" sz="2400" b="1" baseline="-250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a:p>
            <a:pPr marL="268288" indent="-268288" algn="just">
              <a:lnSpc>
                <a:spcPct val="120000"/>
              </a:lnSpc>
              <a:buFont typeface="Wingdings" panose="05000000000000000000" pitchFamily="2" charset="2"/>
              <a:buChar char="§"/>
            </a:pPr>
            <a:endParaRPr lang="ar-EG"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a:p>
            <a:pPr marL="268288" indent="-268288" algn="just">
              <a:lnSpc>
                <a:spcPct val="120000"/>
              </a:lnSpc>
              <a:buFont typeface="Wingdings" panose="05000000000000000000" pitchFamily="2" charset="2"/>
              <a:buChar char="§"/>
            </a:pPr>
            <a:endParaRPr lang="ar-EG" sz="2400" b="1" baseline="-250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a:p>
            <a:pPr marL="268288" indent="-268288" algn="just">
              <a:lnSpc>
                <a:spcPct val="120000"/>
              </a:lnSpc>
              <a:buFont typeface="Wingdings" panose="05000000000000000000" pitchFamily="2" charset="2"/>
              <a:buChar char="§"/>
            </a:pPr>
            <a:endParaRPr lang="ar-EG"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a:p>
            <a:pPr marL="268288" indent="-268288" algn="just">
              <a:lnSpc>
                <a:spcPct val="120000"/>
              </a:lnSpc>
              <a:buFont typeface="Wingdings" panose="05000000000000000000" pitchFamily="2" charset="2"/>
              <a:buChar char="§"/>
            </a:pPr>
            <a:endParaRPr lang="ar-EG" sz="2400" b="1" baseline="-250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a:p>
            <a:pPr marL="268288" indent="-268288" algn="just">
              <a:lnSpc>
                <a:spcPct val="120000"/>
              </a:lnSpc>
              <a:buFont typeface="Wingdings" panose="05000000000000000000" pitchFamily="2" charset="2"/>
              <a:buChar char="§"/>
            </a:pPr>
            <a:endParaRPr lang="ar-EG" sz="2400" b="1" baseline="-250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a:p>
            <a:pPr marL="268288" indent="-268288" algn="just">
              <a:lnSpc>
                <a:spcPct val="120000"/>
              </a:lnSpc>
              <a:buFont typeface="Wingdings" panose="05000000000000000000" pitchFamily="2" charset="2"/>
              <a:buChar char="§"/>
            </a:pPr>
            <a:endParaRPr lang="ar-EG" sz="2400" b="1" baseline="-250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endParaRPr>
          </a:p>
          <a:p>
            <a:pPr marL="268288" indent="-268288" algn="just">
              <a:lnSpc>
                <a:spcPct val="120000"/>
              </a:lnSpc>
              <a:buFont typeface="Wingdings" panose="05000000000000000000" pitchFamily="2" charset="2"/>
              <a:buChar char="§"/>
            </a:pPr>
            <a:r>
              <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sym typeface="Symbol"/>
              </a:rPr>
              <a:t>من هندسة الشكل للآلية نلاحظ أن الزاوية  التي يصنعها مشوار القطع الأمامي أكبر من الزاوية  التي يصنعها مشوار العودة وحيث أن المرفق يدور بسرعة زاوية منتظمة لذلك فإن مشوار العودة سوف يتم في وقت قصير جدا وهذا هو السبب في تسمية الآلية بآلية الإرتداد السريع.</a:t>
            </a:r>
            <a:endParaRPr lang="ar-EG" sz="2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6146"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623243" y="2132856"/>
            <a:ext cx="690562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240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chor="t">
            <a:noAutofit/>
          </a:bodyPr>
          <a:lstStyle/>
          <a:p>
            <a:pPr marL="457200" indent="-457200" algn="ctr"/>
            <a:r>
              <a:rPr lang="ar-EG" sz="36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تمرين محلول </a:t>
            </a:r>
            <a:r>
              <a:rPr lang="en-US" sz="28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(1)</a:t>
            </a:r>
            <a:endParaRPr lang="ar-EG" sz="36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endParaRPr>
          </a:p>
        </p:txBody>
      </p:sp>
      <p:sp>
        <p:nvSpPr>
          <p:cNvPr id="3" name="Rectangle 2"/>
          <p:cNvSpPr/>
          <p:nvPr/>
        </p:nvSpPr>
        <p:spPr>
          <a:xfrm>
            <a:off x="1403648" y="1064925"/>
            <a:ext cx="6965122" cy="4524315"/>
          </a:xfrm>
          <a:prstGeom prst="rect">
            <a:avLst/>
          </a:prstGeom>
        </p:spPr>
        <p:txBody>
          <a:bodyPr wrap="square">
            <a:spAutoFit/>
          </a:bodyPr>
          <a:lstStyle/>
          <a:p>
            <a:pPr marL="95250" algn="just">
              <a:lnSpc>
                <a:spcPct val="150000"/>
              </a:lnSpc>
            </a:pPr>
            <a:r>
              <a:rPr lang="ar-EG" sz="3200" dirty="0">
                <a:latin typeface="Cambria Math" panose="02040503050406030204" pitchFamily="18" charset="0"/>
                <a:ea typeface="Cambria Math" panose="02040503050406030204" pitchFamily="18" charset="0"/>
                <a:cs typeface="Sakkal Majalla" panose="02000000000000000000" pitchFamily="2" charset="-78"/>
              </a:rPr>
              <a:t>آلية مرفق ورافعة مشقوقة تستخدم مع آلة تشكيل معادن </a:t>
            </a:r>
            <a:r>
              <a:rPr lang="en-US" sz="2800" i="1" dirty="0">
                <a:latin typeface="Cambria Math" panose="02040503050406030204" pitchFamily="18" charset="0"/>
                <a:ea typeface="Cambria Math" panose="02040503050406030204" pitchFamily="18" charset="0"/>
                <a:cs typeface="Sakkal Majalla" panose="02000000000000000000" pitchFamily="2" charset="-78"/>
              </a:rPr>
              <a:t>Shaping Machine</a:t>
            </a:r>
            <a:r>
              <a:rPr lang="en-US" sz="3200" dirty="0">
                <a:latin typeface="Cambria Math" panose="02040503050406030204" pitchFamily="18" charset="0"/>
                <a:ea typeface="Cambria Math" panose="02040503050406030204" pitchFamily="18" charset="0"/>
                <a:cs typeface="Sakkal Majalla" panose="02000000000000000000" pitchFamily="2" charset="-78"/>
              </a:rPr>
              <a:t>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 فإذا </a:t>
            </a:r>
            <a:r>
              <a:rPr lang="ar-EG" sz="3200" dirty="0">
                <a:latin typeface="Cambria Math" panose="02040503050406030204" pitchFamily="18" charset="0"/>
                <a:ea typeface="Cambria Math" panose="02040503050406030204" pitchFamily="18" charset="0"/>
                <a:cs typeface="Sakkal Majalla" panose="02000000000000000000" pitchFamily="2" charset="-78"/>
              </a:rPr>
              <a:t>علمت أن المسافة المركزية بين مركز الإرتداد للرافعة المشقوقة ومركز الدوران للمرفق </a:t>
            </a:r>
            <a:r>
              <a:rPr lang="en-US" sz="2800" dirty="0" smtClean="0">
                <a:latin typeface="Cambria Math" panose="02040503050406030204" pitchFamily="18" charset="0"/>
                <a:ea typeface="Cambria Math" panose="02040503050406030204" pitchFamily="18" charset="0"/>
                <a:cs typeface="Sakkal Majalla" panose="02000000000000000000" pitchFamily="2" charset="-78"/>
              </a:rPr>
              <a:t>300</a:t>
            </a:r>
            <a:r>
              <a:rPr lang="en-US" sz="3200" dirty="0" smtClean="0">
                <a:latin typeface="Cambria Math" panose="02040503050406030204" pitchFamily="18" charset="0"/>
                <a:ea typeface="Cambria Math" panose="02040503050406030204" pitchFamily="18" charset="0"/>
                <a:cs typeface="Sakkal Majalla" panose="02000000000000000000" pitchFamily="2" charset="-78"/>
              </a:rPr>
              <a:t> </a:t>
            </a:r>
            <a:r>
              <a:rPr lang="en-US" sz="2800" dirty="0">
                <a:latin typeface="Cambria Math" panose="02040503050406030204" pitchFamily="18" charset="0"/>
                <a:ea typeface="Cambria Math" panose="02040503050406030204" pitchFamily="18" charset="0"/>
                <a:cs typeface="Sakkal Majalla" panose="02000000000000000000" pitchFamily="2" charset="-78"/>
              </a:rPr>
              <a:t>mm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ونصف </a:t>
            </a:r>
            <a:r>
              <a:rPr lang="ar-EG" sz="3200" dirty="0">
                <a:latin typeface="Cambria Math" panose="02040503050406030204" pitchFamily="18" charset="0"/>
                <a:ea typeface="Cambria Math" panose="02040503050406030204" pitchFamily="18" charset="0"/>
                <a:cs typeface="Sakkal Majalla" panose="02000000000000000000" pitchFamily="2" charset="-78"/>
              </a:rPr>
              <a:t>قطر للمرفق </a:t>
            </a:r>
            <a:r>
              <a:rPr lang="en-US" sz="3200" dirty="0">
                <a:latin typeface="Cambria Math" panose="02040503050406030204" pitchFamily="18" charset="0"/>
                <a:ea typeface="Cambria Math" panose="02040503050406030204" pitchFamily="18" charset="0"/>
                <a:cs typeface="Sakkal Majalla" panose="02000000000000000000" pitchFamily="2" charset="-78"/>
              </a:rPr>
              <a:t>.</a:t>
            </a:r>
            <a:r>
              <a:rPr lang="en-US" sz="2800" dirty="0">
                <a:latin typeface="Cambria Math" panose="02040503050406030204" pitchFamily="18" charset="0"/>
                <a:ea typeface="Cambria Math" panose="02040503050406030204" pitchFamily="18" charset="0"/>
                <a:cs typeface="Sakkal Majalla" panose="02000000000000000000" pitchFamily="2" charset="-78"/>
              </a:rPr>
              <a:t>120 mm</a:t>
            </a:r>
            <a:r>
              <a:rPr lang="en-US" sz="3200" dirty="0">
                <a:latin typeface="Cambria Math" panose="02040503050406030204" pitchFamily="18" charset="0"/>
                <a:ea typeface="Cambria Math" panose="02040503050406030204" pitchFamily="18" charset="0"/>
                <a:cs typeface="Sakkal Majalla" panose="02000000000000000000" pitchFamily="2" charset="-78"/>
              </a:rPr>
              <a:t> </a:t>
            </a:r>
            <a:r>
              <a:rPr lang="ar-EG" sz="3200" dirty="0">
                <a:latin typeface="Cambria Math" panose="02040503050406030204" pitchFamily="18" charset="0"/>
                <a:ea typeface="Cambria Math" panose="02040503050406030204" pitchFamily="18" charset="0"/>
                <a:cs typeface="Sakkal Majalla" panose="02000000000000000000" pitchFamily="2" charset="-78"/>
              </a:rPr>
              <a:t>فإحسب النسبة بين زمن مشوار القطع وزمن مشوار الإرتداد لتلك الآلية.</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1474336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chor="t">
            <a:noAutofit/>
          </a:bodyPr>
          <a:lstStyle/>
          <a:p>
            <a:pPr marL="457200" indent="-457200" algn="ctr"/>
            <a:r>
              <a:rPr lang="ar-EG" sz="36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الحـــــــــــــــــــــل</a:t>
            </a:r>
            <a:endParaRPr lang="ar-EG" sz="36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endParaRPr>
          </a:p>
        </p:txBody>
      </p:sp>
      <p:sp>
        <p:nvSpPr>
          <p:cNvPr id="4" name="Rectangle 3"/>
          <p:cNvSpPr/>
          <p:nvPr/>
        </p:nvSpPr>
        <p:spPr>
          <a:xfrm>
            <a:off x="1619672" y="1124744"/>
            <a:ext cx="6624736" cy="2052870"/>
          </a:xfrm>
          <a:prstGeom prst="rect">
            <a:avLst/>
          </a:prstGeom>
        </p:spPr>
        <p:txBody>
          <a:bodyPr wrap="square">
            <a:spAutoFit/>
          </a:bodyPr>
          <a:lstStyle/>
          <a:p>
            <a:pPr marL="342900" lvl="0" indent="-342900">
              <a:lnSpc>
                <a:spcPct val="130000"/>
              </a:lnSpc>
              <a:buFont typeface="Wingdings"/>
              <a:buChar char=""/>
            </a:pPr>
            <a:r>
              <a:rPr lang="ar-EG" sz="2800" b="1" dirty="0">
                <a:latin typeface="Cambria Math"/>
                <a:ea typeface="Calibri"/>
                <a:cs typeface="Sakkal Majalla"/>
              </a:rPr>
              <a:t>المعطيات</a:t>
            </a:r>
            <a:r>
              <a:rPr lang="ar-EG" sz="2800" b="1" dirty="0" smtClean="0">
                <a:latin typeface="Cambria Math"/>
                <a:ea typeface="Calibri"/>
                <a:cs typeface="Sakkal Majalla"/>
              </a:rPr>
              <a:t>:</a:t>
            </a:r>
          </a:p>
          <a:p>
            <a:pPr lvl="0" algn="ctr">
              <a:lnSpc>
                <a:spcPct val="130000"/>
              </a:lnSpc>
            </a:pPr>
            <a:r>
              <a:rPr lang="ar-EG" sz="2800" dirty="0" smtClean="0">
                <a:latin typeface="Cambria Math"/>
                <a:ea typeface="Calibri"/>
                <a:cs typeface="Sakkal Majalla"/>
              </a:rPr>
              <a:t> </a:t>
            </a:r>
            <a:r>
              <a:rPr lang="en-US" sz="2400" dirty="0">
                <a:latin typeface="Cambria Math"/>
                <a:ea typeface="Calibri"/>
                <a:cs typeface="Sakkal Majalla"/>
              </a:rPr>
              <a:t>(AC = 300 mm and CB</a:t>
            </a:r>
            <a:r>
              <a:rPr lang="en-US" sz="2400" baseline="-25000" dirty="0">
                <a:latin typeface="Cambria Math"/>
                <a:ea typeface="Calibri"/>
                <a:cs typeface="Sakkal Majalla"/>
              </a:rPr>
              <a:t>1</a:t>
            </a:r>
            <a:r>
              <a:rPr lang="en-US" sz="2400" dirty="0">
                <a:latin typeface="Cambria Math"/>
                <a:ea typeface="Calibri"/>
                <a:cs typeface="Sakkal Majalla"/>
              </a:rPr>
              <a:t> = 120 mm</a:t>
            </a:r>
            <a:r>
              <a:rPr lang="en-US" sz="2400" dirty="0" smtClean="0">
                <a:latin typeface="Cambria Math"/>
                <a:ea typeface="Calibri"/>
                <a:cs typeface="Sakkal Majalla"/>
              </a:rPr>
              <a:t>)</a:t>
            </a:r>
            <a:endParaRPr lang="ar-EG" sz="2400" dirty="0" smtClean="0">
              <a:latin typeface="Cambria Math"/>
              <a:ea typeface="Calibri"/>
              <a:cs typeface="Sakkal Majalla"/>
            </a:endParaRPr>
          </a:p>
          <a:p>
            <a:pPr marL="342900" indent="-342900">
              <a:lnSpc>
                <a:spcPct val="130000"/>
              </a:lnSpc>
              <a:buFont typeface="Wingdings"/>
              <a:buChar char=""/>
            </a:pPr>
            <a:r>
              <a:rPr lang="ar-EG" altLang="ar-EG" sz="2800" b="1" dirty="0" smtClean="0">
                <a:latin typeface="Sakkal Majalla" pitchFamily="2" charset="-78"/>
                <a:ea typeface="Calibri" pitchFamily="34" charset="0"/>
                <a:cs typeface="Sakkal Majalla" pitchFamily="2" charset="-78"/>
              </a:rPr>
              <a:t>رسم </a:t>
            </a:r>
            <a:r>
              <a:rPr lang="ar-EG" altLang="ar-EG" sz="2800" b="1" dirty="0">
                <a:latin typeface="Sakkal Majalla" pitchFamily="2" charset="-78"/>
                <a:ea typeface="Calibri" pitchFamily="34" charset="0"/>
                <a:cs typeface="Sakkal Majalla" pitchFamily="2" charset="-78"/>
              </a:rPr>
              <a:t>الوضع التشغيلي لمرفق الآلية بمقياس رسم مناسب</a:t>
            </a:r>
            <a:endParaRPr lang="ar-EG" altLang="ar-EG" sz="3200" b="1" dirty="0">
              <a:latin typeface="Arial" pitchFamily="34" charset="0"/>
              <a:cs typeface="Arial" pitchFamily="34" charset="0"/>
            </a:endParaRPr>
          </a:p>
          <a:p>
            <a:pPr marL="342900" lvl="0" indent="-342900">
              <a:lnSpc>
                <a:spcPct val="130000"/>
              </a:lnSpc>
              <a:buFont typeface="Wingdings"/>
              <a:buChar char=""/>
            </a:pPr>
            <a:endParaRPr lang="en-US" sz="1400" dirty="0">
              <a:effectLst/>
              <a:latin typeface="Calibri"/>
              <a:ea typeface="Calibri"/>
              <a:cs typeface="Aria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altLang="ar-EG"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973" y="3177614"/>
            <a:ext cx="2618209" cy="291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87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chor="t">
            <a:noAutofit/>
          </a:bodyPr>
          <a:lstStyle/>
          <a:p>
            <a:pPr marL="457200" indent="-457200" algn="ctr"/>
            <a:r>
              <a:rPr lang="ar-EG" sz="36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تابع الحـــــــــــــــــــــل</a:t>
            </a:r>
            <a:endParaRPr lang="ar-EG" sz="36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altLang="ar-EG"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1547664" y="988845"/>
                <a:ext cx="6480720" cy="4939622"/>
              </a:xfrm>
              <a:prstGeom prst="rect">
                <a:avLst/>
              </a:prstGeom>
            </p:spPr>
            <p:txBody>
              <a:bodyPr wrap="square">
                <a:spAutoFit/>
              </a:bodyPr>
              <a:lstStyle/>
              <a:p>
                <a:pPr marL="514350" lvl="0" indent="-514350">
                  <a:buSzPts val="1800"/>
                  <a:buFont typeface="+mj-lt"/>
                  <a:buAutoNum type="arabicPeriod" startAt="2"/>
                  <a:tabLst>
                    <a:tab pos="457200" algn="l"/>
                  </a:tabLst>
                </a:pPr>
                <a:r>
                  <a:rPr lang="ar-EG" sz="2800" b="1" dirty="0">
                    <a:latin typeface="Cambria Math" panose="02040503050406030204" pitchFamily="18" charset="0"/>
                    <a:ea typeface="Cambria Math" panose="02040503050406030204" pitchFamily="18" charset="0"/>
                    <a:cs typeface="Sakkal Majalla"/>
                  </a:rPr>
                  <a:t>من هندسة الشكل يمكن تقدير  الزاوية </a:t>
                </a:r>
                <a:r>
                  <a:rPr lang="en-US" sz="2800" b="1" dirty="0">
                    <a:effectLst/>
                    <a:latin typeface="Cambria Math" panose="02040503050406030204" pitchFamily="18" charset="0"/>
                    <a:ea typeface="Cambria Math" panose="02040503050406030204" pitchFamily="18" charset="0"/>
                    <a:cs typeface="Sakkal Majalla"/>
                  </a:rPr>
                  <a:t>(</a:t>
                </a:r>
                <a:r>
                  <a:rPr lang="en-US" sz="2800" b="1" dirty="0">
                    <a:effectLst/>
                    <a:latin typeface="Cambria Math" panose="02040503050406030204" pitchFamily="18" charset="0"/>
                    <a:ea typeface="Cambria Math" panose="02040503050406030204" pitchFamily="18" charset="0"/>
                    <a:cs typeface="Sakkal Majalla"/>
                    <a:sym typeface="Symbol"/>
                  </a:rPr>
                  <a:t></a:t>
                </a:r>
                <a:r>
                  <a:rPr lang="en-US" sz="2800" b="1" dirty="0">
                    <a:effectLst/>
                    <a:latin typeface="Cambria Math" panose="02040503050406030204" pitchFamily="18" charset="0"/>
                    <a:ea typeface="Cambria Math" panose="02040503050406030204" pitchFamily="18" charset="0"/>
                    <a:cs typeface="Sakkal Majalla"/>
                  </a:rPr>
                  <a:t>)</a:t>
                </a:r>
                <a:r>
                  <a:rPr lang="ar-EG" sz="2800" b="1" dirty="0">
                    <a:effectLst/>
                    <a:latin typeface="Cambria Math" panose="02040503050406030204" pitchFamily="18" charset="0"/>
                    <a:ea typeface="Cambria Math" panose="02040503050406030204" pitchFamily="18" charset="0"/>
                    <a:cs typeface="Sakkal Majalla"/>
                  </a:rPr>
                  <a:t> كما يلي:</a:t>
                </a:r>
                <a:endParaRPr lang="en-US" b="1" dirty="0">
                  <a:effectLst/>
                  <a:latin typeface="Cambria Math" panose="02040503050406030204" pitchFamily="18" charset="0"/>
                  <a:ea typeface="Cambria Math" panose="02040503050406030204" pitchFamily="18" charset="0"/>
                  <a:cs typeface="Arial"/>
                </a:endParaRPr>
              </a:p>
              <a:p>
                <a:pPr marL="1092200" algn="just" rtl="0">
                  <a:spcAft>
                    <a:spcPts val="1000"/>
                  </a:spcAf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𝑠𝑖𝑛</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𝐶𝐴</m:t>
                      </m:r>
                      <m:sSub>
                        <m:sSubPr>
                          <m:ctrlPr>
                            <a:rPr lang="en-US" sz="2800" i="1">
                              <a:effectLst/>
                              <a:latin typeface="Cambria Math" panose="02040503050406030204" pitchFamily="18" charset="0"/>
                              <a:ea typeface="Cambria Math" panose="02040503050406030204" pitchFamily="18" charset="0"/>
                              <a:cs typeface="Sakkal Majalla"/>
                            </a:rPr>
                          </m:ctrlPr>
                        </m:sSubPr>
                        <m:e>
                          <m:r>
                            <a:rPr lang="en-US" sz="2800" i="1">
                              <a:effectLst/>
                              <a:latin typeface="Cambria Math" panose="02040503050406030204" pitchFamily="18" charset="0"/>
                              <a:ea typeface="Cambria Math" panose="02040503050406030204" pitchFamily="18" charset="0"/>
                              <a:cs typeface="Sakkal Majalla"/>
                            </a:rPr>
                            <m:t>𝐵</m:t>
                          </m:r>
                        </m:e>
                        <m:sub>
                          <m:r>
                            <a:rPr lang="en-US" sz="2800" i="1">
                              <a:effectLst/>
                              <a:latin typeface="Cambria Math" panose="02040503050406030204" pitchFamily="18" charset="0"/>
                              <a:ea typeface="Cambria Math" panose="02040503050406030204" pitchFamily="18" charset="0"/>
                              <a:cs typeface="Sakkal Majalla"/>
                            </a:rPr>
                            <m:t>1</m:t>
                          </m:r>
                        </m:sub>
                      </m:sSub>
                      <m:r>
                        <a:rPr lang="en-US" sz="2800" i="1">
                          <a:effectLst/>
                          <a:latin typeface="Cambria Math" panose="02040503050406030204" pitchFamily="18" charset="0"/>
                          <a:ea typeface="Cambria Math" panose="02040503050406030204" pitchFamily="18" charset="0"/>
                          <a:cs typeface="Sakkal Majalla"/>
                        </a:rPr>
                        <m:t>=</m:t>
                      </m:r>
                      <m:func>
                        <m:funcPr>
                          <m:ctrlPr>
                            <a:rPr lang="en-US" sz="2800" i="1">
                              <a:effectLst/>
                              <a:latin typeface="Cambria Math" panose="02040503050406030204" pitchFamily="18" charset="0"/>
                              <a:ea typeface="Cambria Math" panose="02040503050406030204" pitchFamily="18" charset="0"/>
                              <a:cs typeface="Sakkal Majalla"/>
                            </a:rPr>
                          </m:ctrlPr>
                        </m:funcPr>
                        <m:fName>
                          <m:r>
                            <m:rPr>
                              <m:sty m:val="p"/>
                            </m:rPr>
                            <a:rPr lang="en-US" sz="2800">
                              <a:effectLst/>
                              <a:latin typeface="Cambria Math" panose="02040503050406030204" pitchFamily="18" charset="0"/>
                              <a:ea typeface="Cambria Math" panose="02040503050406030204" pitchFamily="18" charset="0"/>
                              <a:cs typeface="Sakkal Majalla"/>
                            </a:rPr>
                            <m:t>sin</m:t>
                          </m:r>
                        </m:fName>
                        <m:e>
                          <m:r>
                            <a:rPr lang="en-US" sz="2800" i="1">
                              <a:effectLst/>
                              <a:latin typeface="Cambria Math" panose="02040503050406030204" pitchFamily="18" charset="0"/>
                              <a:ea typeface="Cambria Math" panose="02040503050406030204" pitchFamily="18" charset="0"/>
                              <a:cs typeface="Sakkal Majalla"/>
                            </a:rPr>
                            <m:t>(</m:t>
                          </m:r>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90</m:t>
                              </m:r>
                            </m:e>
                            <m:sup>
                              <m:r>
                                <a:rPr lang="en-US" sz="2800" i="1">
                                  <a:effectLst/>
                                  <a:latin typeface="Cambria Math" panose="02040503050406030204" pitchFamily="18" charset="0"/>
                                  <a:ea typeface="Cambria Math" panose="02040503050406030204" pitchFamily="18" charset="0"/>
                                  <a:cs typeface="Sakkal Majalla"/>
                                </a:rPr>
                                <m:t>°</m:t>
                              </m:r>
                            </m:sup>
                          </m:sSup>
                          <m:r>
                            <a:rPr lang="en-US" sz="2800" i="1">
                              <a:effectLst/>
                              <a:latin typeface="Cambria Math" panose="02040503050406030204" pitchFamily="18" charset="0"/>
                              <a:ea typeface="Cambria Math" panose="02040503050406030204" pitchFamily="18" charset="0"/>
                              <a:cs typeface="Sakkal Majalla"/>
                            </a:rPr>
                            <m:t>−</m:t>
                          </m:r>
                          <m:f>
                            <m:fPr>
                              <m:ctrlPr>
                                <a:rPr lang="en-US" sz="2800" i="1">
                                  <a:effectLst/>
                                  <a:latin typeface="Cambria Math" panose="02040503050406030204" pitchFamily="18" charset="0"/>
                                  <a:ea typeface="Cambria Math" panose="02040503050406030204" pitchFamily="18" charset="0"/>
                                  <a:cs typeface="Sakkal Majalla"/>
                                </a:rPr>
                              </m:ctrlPr>
                            </m:fPr>
                            <m:num>
                              <m:r>
                                <a:rPr lang="en-US" sz="2800" i="1">
                                  <a:effectLst/>
                                  <a:latin typeface="Cambria Math" panose="02040503050406030204" pitchFamily="18" charset="0"/>
                                  <a:ea typeface="Cambria Math" panose="02040503050406030204" pitchFamily="18" charset="0"/>
                                  <a:cs typeface="Sakkal Majalla"/>
                                </a:rPr>
                                <m:t>𝛼</m:t>
                              </m:r>
                            </m:num>
                            <m:den>
                              <m:r>
                                <a:rPr lang="en-US" sz="2800" i="1">
                                  <a:effectLst/>
                                  <a:latin typeface="Cambria Math" panose="02040503050406030204" pitchFamily="18" charset="0"/>
                                  <a:ea typeface="Cambria Math" panose="02040503050406030204" pitchFamily="18" charset="0"/>
                                  <a:cs typeface="Sakkal Majalla"/>
                                </a:rPr>
                                <m:t>2</m:t>
                              </m:r>
                            </m:den>
                          </m:f>
                          <m:r>
                            <a:rPr lang="en-US" sz="2800" i="1">
                              <a:effectLst/>
                              <a:latin typeface="Cambria Math" panose="02040503050406030204" pitchFamily="18" charset="0"/>
                              <a:ea typeface="Cambria Math" panose="02040503050406030204" pitchFamily="18" charset="0"/>
                              <a:cs typeface="Sakkal Majalla"/>
                            </a:rPr>
                            <m:t>)</m:t>
                          </m:r>
                        </m:e>
                      </m:func>
                    </m:oMath>
                  </m:oMathPara>
                </a14:m>
                <a:endParaRPr lang="en-US" dirty="0">
                  <a:effectLst/>
                  <a:latin typeface="Cambria Math" panose="02040503050406030204" pitchFamily="18" charset="0"/>
                  <a:ea typeface="Cambria Math" panose="02040503050406030204" pitchFamily="18" charset="0"/>
                  <a:cs typeface="Arial"/>
                </a:endParaRPr>
              </a:p>
              <a:p>
                <a:pPr marL="1092200" algn="just" rtl="0">
                  <a:spcAft>
                    <a:spcPts val="1000"/>
                  </a:spcAf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𝑠𝑖𝑛</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𝐶𝐴</m:t>
                      </m:r>
                      <m:sSub>
                        <m:sSubPr>
                          <m:ctrlPr>
                            <a:rPr lang="en-US" sz="2800" i="1">
                              <a:effectLst/>
                              <a:latin typeface="Cambria Math" panose="02040503050406030204" pitchFamily="18" charset="0"/>
                              <a:ea typeface="Cambria Math" panose="02040503050406030204" pitchFamily="18" charset="0"/>
                              <a:cs typeface="Sakkal Majalla"/>
                            </a:rPr>
                          </m:ctrlPr>
                        </m:sSubPr>
                        <m:e>
                          <m:r>
                            <a:rPr lang="en-US" sz="2800" i="1">
                              <a:effectLst/>
                              <a:latin typeface="Cambria Math" panose="02040503050406030204" pitchFamily="18" charset="0"/>
                              <a:ea typeface="Cambria Math" panose="02040503050406030204" pitchFamily="18" charset="0"/>
                              <a:cs typeface="Sakkal Majalla"/>
                            </a:rPr>
                            <m:t>𝐵</m:t>
                          </m:r>
                        </m:e>
                        <m:sub>
                          <m:r>
                            <a:rPr lang="en-US" sz="2800" i="1">
                              <a:effectLst/>
                              <a:latin typeface="Cambria Math" panose="02040503050406030204" pitchFamily="18" charset="0"/>
                              <a:ea typeface="Cambria Math" panose="02040503050406030204" pitchFamily="18" charset="0"/>
                              <a:cs typeface="Sakkal Majalla"/>
                            </a:rPr>
                            <m:t>1</m:t>
                          </m:r>
                        </m:sub>
                      </m:sSub>
                      <m:r>
                        <a:rPr lang="en-US" sz="2800" i="1">
                          <a:effectLst/>
                          <a:latin typeface="Cambria Math" panose="02040503050406030204" pitchFamily="18" charset="0"/>
                          <a:ea typeface="Cambria Math" panose="02040503050406030204" pitchFamily="18" charset="0"/>
                          <a:cs typeface="Sakkal Majalla"/>
                        </a:rPr>
                        <m:t>=</m:t>
                      </m:r>
                      <m:f>
                        <m:fPr>
                          <m:ctrlPr>
                            <a:rPr lang="en-US" sz="2800" i="1">
                              <a:effectLst/>
                              <a:latin typeface="Cambria Math" panose="02040503050406030204" pitchFamily="18" charset="0"/>
                              <a:ea typeface="Cambria Math" panose="02040503050406030204" pitchFamily="18" charset="0"/>
                              <a:cs typeface="Sakkal Majalla"/>
                            </a:rPr>
                          </m:ctrlPr>
                        </m:fPr>
                        <m:num>
                          <m:r>
                            <a:rPr lang="en-US" sz="2800" i="1">
                              <a:effectLst/>
                              <a:latin typeface="Cambria Math" panose="02040503050406030204" pitchFamily="18" charset="0"/>
                              <a:ea typeface="Cambria Math" panose="02040503050406030204" pitchFamily="18" charset="0"/>
                              <a:cs typeface="Sakkal Majalla"/>
                            </a:rPr>
                            <m:t>𝐶</m:t>
                          </m:r>
                          <m:sSub>
                            <m:sSubPr>
                              <m:ctrlPr>
                                <a:rPr lang="en-US" sz="2800" i="1">
                                  <a:effectLst/>
                                  <a:latin typeface="Cambria Math" panose="02040503050406030204" pitchFamily="18" charset="0"/>
                                  <a:ea typeface="Cambria Math" panose="02040503050406030204" pitchFamily="18" charset="0"/>
                                  <a:cs typeface="Sakkal Majalla"/>
                                </a:rPr>
                              </m:ctrlPr>
                            </m:sSubPr>
                            <m:e>
                              <m:r>
                                <a:rPr lang="en-US" sz="2800" i="1">
                                  <a:effectLst/>
                                  <a:latin typeface="Cambria Math" panose="02040503050406030204" pitchFamily="18" charset="0"/>
                                  <a:ea typeface="Cambria Math" panose="02040503050406030204" pitchFamily="18" charset="0"/>
                                  <a:cs typeface="Sakkal Majalla"/>
                                </a:rPr>
                                <m:t>𝐵</m:t>
                              </m:r>
                            </m:e>
                            <m:sub>
                              <m:r>
                                <a:rPr lang="en-US" sz="2800" i="1">
                                  <a:effectLst/>
                                  <a:latin typeface="Cambria Math" panose="02040503050406030204" pitchFamily="18" charset="0"/>
                                  <a:ea typeface="Cambria Math" panose="02040503050406030204" pitchFamily="18" charset="0"/>
                                  <a:cs typeface="Sakkal Majalla"/>
                                </a:rPr>
                                <m:t>1</m:t>
                              </m:r>
                            </m:sub>
                          </m:sSub>
                        </m:num>
                        <m:den>
                          <m:r>
                            <a:rPr lang="en-US" sz="2800" i="1">
                              <a:effectLst/>
                              <a:latin typeface="Cambria Math" panose="02040503050406030204" pitchFamily="18" charset="0"/>
                              <a:ea typeface="Cambria Math" panose="02040503050406030204" pitchFamily="18" charset="0"/>
                              <a:cs typeface="Sakkal Majalla"/>
                            </a:rPr>
                            <m:t>𝐴𝐶</m:t>
                          </m:r>
                        </m:den>
                      </m:f>
                      <m:r>
                        <a:rPr lang="en-US" sz="2800" i="1">
                          <a:effectLst/>
                          <a:latin typeface="Cambria Math" panose="02040503050406030204" pitchFamily="18" charset="0"/>
                          <a:ea typeface="Cambria Math" panose="02040503050406030204" pitchFamily="18" charset="0"/>
                          <a:cs typeface="Sakkal Majalla"/>
                        </a:rPr>
                        <m:t>=</m:t>
                      </m:r>
                      <m:f>
                        <m:fPr>
                          <m:ctrlPr>
                            <a:rPr lang="en-US" sz="2800" i="1">
                              <a:effectLst/>
                              <a:latin typeface="Cambria Math" panose="02040503050406030204" pitchFamily="18" charset="0"/>
                              <a:ea typeface="Cambria Math" panose="02040503050406030204" pitchFamily="18" charset="0"/>
                              <a:cs typeface="Sakkal Majalla"/>
                            </a:rPr>
                          </m:ctrlPr>
                        </m:fPr>
                        <m:num>
                          <m:r>
                            <a:rPr lang="en-US" sz="2800" i="1">
                              <a:effectLst/>
                              <a:latin typeface="Cambria Math" panose="02040503050406030204" pitchFamily="18" charset="0"/>
                              <a:ea typeface="Cambria Math" panose="02040503050406030204" pitchFamily="18" charset="0"/>
                              <a:cs typeface="Sakkal Majalla"/>
                            </a:rPr>
                            <m:t>120</m:t>
                          </m:r>
                        </m:num>
                        <m:den>
                          <m:r>
                            <a:rPr lang="en-US" sz="2800" i="1">
                              <a:effectLst/>
                              <a:latin typeface="Cambria Math" panose="02040503050406030204" pitchFamily="18" charset="0"/>
                              <a:ea typeface="Cambria Math" panose="02040503050406030204" pitchFamily="18" charset="0"/>
                              <a:cs typeface="Sakkal Majalla"/>
                            </a:rPr>
                            <m:t>300</m:t>
                          </m:r>
                        </m:den>
                      </m:f>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0</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4</m:t>
                      </m:r>
                    </m:oMath>
                  </m:oMathPara>
                </a14:m>
                <a:endParaRPr lang="en-US" dirty="0">
                  <a:effectLst/>
                  <a:latin typeface="Cambria Math" panose="02040503050406030204" pitchFamily="18" charset="0"/>
                  <a:ea typeface="Cambria Math" panose="02040503050406030204" pitchFamily="18" charset="0"/>
                  <a:cs typeface="Arial"/>
                </a:endParaRPr>
              </a:p>
              <a:p>
                <a:pPr marL="1092200" algn="just" rtl="0">
                  <a:spcAft>
                    <a:spcPts val="1000"/>
                  </a:spcAf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𝐶𝐴</m:t>
                      </m:r>
                      <m:sSub>
                        <m:sSubPr>
                          <m:ctrlPr>
                            <a:rPr lang="en-US" sz="2800" i="1">
                              <a:effectLst/>
                              <a:latin typeface="Cambria Math" panose="02040503050406030204" pitchFamily="18" charset="0"/>
                              <a:ea typeface="Cambria Math" panose="02040503050406030204" pitchFamily="18" charset="0"/>
                              <a:cs typeface="Sakkal Majalla"/>
                            </a:rPr>
                          </m:ctrlPr>
                        </m:sSubPr>
                        <m:e>
                          <m:r>
                            <a:rPr lang="en-US" sz="2800" i="1">
                              <a:effectLst/>
                              <a:latin typeface="Cambria Math" panose="02040503050406030204" pitchFamily="18" charset="0"/>
                              <a:ea typeface="Cambria Math" panose="02040503050406030204" pitchFamily="18" charset="0"/>
                              <a:cs typeface="Sakkal Majalla"/>
                            </a:rPr>
                            <m:t>𝐵</m:t>
                          </m:r>
                        </m:e>
                        <m:sub>
                          <m:r>
                            <a:rPr lang="en-US" sz="2800" i="1">
                              <a:effectLst/>
                              <a:latin typeface="Cambria Math" panose="02040503050406030204" pitchFamily="18" charset="0"/>
                              <a:ea typeface="Cambria Math" panose="02040503050406030204" pitchFamily="18" charset="0"/>
                              <a:cs typeface="Sakkal Majalla"/>
                            </a:rPr>
                            <m:t>1</m:t>
                          </m:r>
                        </m:sub>
                      </m:sSub>
                      <m:r>
                        <a:rPr lang="en-US" sz="2800" i="1">
                          <a:effectLst/>
                          <a:latin typeface="Cambria Math" panose="02040503050406030204" pitchFamily="18" charset="0"/>
                          <a:ea typeface="Cambria Math" panose="02040503050406030204" pitchFamily="18" charset="0"/>
                          <a:cs typeface="Sakkal Majalla"/>
                        </a:rPr>
                        <m:t>=</m:t>
                      </m:r>
                      <m:d>
                        <m:dPr>
                          <m:ctrlPr>
                            <a:rPr lang="en-US" sz="2800" i="1">
                              <a:effectLst/>
                              <a:latin typeface="Cambria Math" panose="02040503050406030204" pitchFamily="18" charset="0"/>
                              <a:ea typeface="Cambria Math" panose="02040503050406030204" pitchFamily="18" charset="0"/>
                              <a:cs typeface="Sakkal Majalla"/>
                            </a:rPr>
                          </m:ctrlPr>
                        </m:dPr>
                        <m:e>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90</m:t>
                              </m:r>
                            </m:e>
                            <m:sup>
                              <m:r>
                                <a:rPr lang="en-US" sz="2800" i="1">
                                  <a:effectLst/>
                                  <a:latin typeface="Cambria Math" panose="02040503050406030204" pitchFamily="18" charset="0"/>
                                  <a:ea typeface="Cambria Math" panose="02040503050406030204" pitchFamily="18" charset="0"/>
                                  <a:cs typeface="Sakkal Majalla"/>
                                </a:rPr>
                                <m:t>°</m:t>
                              </m:r>
                            </m:sup>
                          </m:sSup>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𝛼</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2</m:t>
                          </m:r>
                        </m:e>
                      </m:d>
                    </m:oMath>
                  </m:oMathPara>
                </a14:m>
                <a:endParaRPr lang="en-US" dirty="0">
                  <a:effectLst/>
                  <a:latin typeface="Cambria Math" panose="02040503050406030204" pitchFamily="18" charset="0"/>
                  <a:ea typeface="Cambria Math" panose="02040503050406030204" pitchFamily="18" charset="0"/>
                  <a:cs typeface="Arial"/>
                </a:endParaRPr>
              </a:p>
              <a:p>
                <a:pPr marL="1092200" algn="just" rtl="0">
                  <a:spcAft>
                    <a:spcPts val="1000"/>
                  </a:spcAf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Cambria Math" panose="02040503050406030204" pitchFamily="18" charset="0"/>
                          <a:cs typeface="Sakkal Majalla"/>
                        </a:rPr>
                        <m:t>∴ ∠</m:t>
                      </m:r>
                      <m:r>
                        <a:rPr lang="en-US" sz="2800" i="1">
                          <a:effectLst/>
                          <a:latin typeface="Cambria Math" panose="02040503050406030204" pitchFamily="18" charset="0"/>
                          <a:ea typeface="Cambria Math" panose="02040503050406030204" pitchFamily="18" charset="0"/>
                          <a:cs typeface="Sakkal Majalla"/>
                        </a:rPr>
                        <m:t>𝐶𝐴</m:t>
                      </m:r>
                      <m:sSub>
                        <m:sSubPr>
                          <m:ctrlPr>
                            <a:rPr lang="en-US" sz="2800" i="1">
                              <a:effectLst/>
                              <a:latin typeface="Cambria Math" panose="02040503050406030204" pitchFamily="18" charset="0"/>
                              <a:ea typeface="Cambria Math" panose="02040503050406030204" pitchFamily="18" charset="0"/>
                              <a:cs typeface="Sakkal Majalla"/>
                            </a:rPr>
                          </m:ctrlPr>
                        </m:sSubPr>
                        <m:e>
                          <m:r>
                            <a:rPr lang="en-US" sz="2800" i="1">
                              <a:effectLst/>
                              <a:latin typeface="Cambria Math" panose="02040503050406030204" pitchFamily="18" charset="0"/>
                              <a:ea typeface="Cambria Math" panose="02040503050406030204" pitchFamily="18" charset="0"/>
                              <a:cs typeface="Sakkal Majalla"/>
                            </a:rPr>
                            <m:t>𝐵</m:t>
                          </m:r>
                        </m:e>
                        <m:sub>
                          <m:r>
                            <a:rPr lang="en-US" sz="2800" i="1">
                              <a:effectLst/>
                              <a:latin typeface="Cambria Math" panose="02040503050406030204" pitchFamily="18" charset="0"/>
                              <a:ea typeface="Cambria Math" panose="02040503050406030204" pitchFamily="18" charset="0"/>
                              <a:cs typeface="Sakkal Majalla"/>
                            </a:rPr>
                            <m:t>1</m:t>
                          </m:r>
                        </m:sub>
                      </m:sSub>
                      <m:r>
                        <a:rPr lang="en-US" sz="2800" i="1">
                          <a:effectLst/>
                          <a:latin typeface="Cambria Math" panose="02040503050406030204" pitchFamily="18" charset="0"/>
                          <a:ea typeface="Cambria Math" panose="02040503050406030204" pitchFamily="18" charset="0"/>
                          <a:cs typeface="Sakkal Majalla"/>
                        </a:rPr>
                        <m:t>=</m:t>
                      </m:r>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𝑠𝑖𝑛</m:t>
                          </m:r>
                        </m:e>
                        <m:sup>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1</m:t>
                          </m:r>
                        </m:sup>
                      </m:sSup>
                      <m:r>
                        <a:rPr lang="en-US" sz="2800" i="1">
                          <a:effectLst/>
                          <a:latin typeface="Cambria Math" panose="02040503050406030204" pitchFamily="18" charset="0"/>
                          <a:ea typeface="Cambria Math" panose="02040503050406030204" pitchFamily="18" charset="0"/>
                          <a:cs typeface="Sakkal Majalla"/>
                        </a:rPr>
                        <m:t> </m:t>
                      </m:r>
                      <m:d>
                        <m:dPr>
                          <m:ctrlPr>
                            <a:rPr lang="en-US" sz="2800" i="1">
                              <a:effectLst/>
                              <a:latin typeface="Cambria Math" panose="02040503050406030204" pitchFamily="18" charset="0"/>
                              <a:ea typeface="Cambria Math" panose="02040503050406030204" pitchFamily="18" charset="0"/>
                              <a:cs typeface="Sakkal Majalla"/>
                            </a:rPr>
                          </m:ctrlPr>
                        </m:dPr>
                        <m:e>
                          <m:r>
                            <a:rPr lang="en-US" sz="2800" i="1">
                              <a:effectLst/>
                              <a:latin typeface="Cambria Math" panose="02040503050406030204" pitchFamily="18" charset="0"/>
                              <a:ea typeface="Cambria Math" panose="02040503050406030204" pitchFamily="18" charset="0"/>
                              <a:cs typeface="Sakkal Majalla"/>
                            </a:rPr>
                            <m:t>0</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4</m:t>
                          </m:r>
                        </m:e>
                      </m:d>
                      <m:r>
                        <a:rPr lang="en-US" sz="2800" i="1">
                          <a:effectLst/>
                          <a:latin typeface="Cambria Math" panose="02040503050406030204" pitchFamily="18" charset="0"/>
                          <a:ea typeface="Cambria Math" panose="02040503050406030204" pitchFamily="18" charset="0"/>
                          <a:cs typeface="Sakkal Majalla"/>
                        </a:rPr>
                        <m:t>=</m:t>
                      </m:r>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23</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6</m:t>
                          </m:r>
                        </m:e>
                        <m:sup>
                          <m:r>
                            <a:rPr lang="en-US" sz="2800" i="1">
                              <a:effectLst/>
                              <a:latin typeface="Cambria Math" panose="02040503050406030204" pitchFamily="18" charset="0"/>
                              <a:ea typeface="Cambria Math" panose="02040503050406030204" pitchFamily="18" charset="0"/>
                              <a:cs typeface="Sakkal Majalla"/>
                            </a:rPr>
                            <m:t>°</m:t>
                          </m:r>
                        </m:sup>
                      </m:sSup>
                    </m:oMath>
                  </m:oMathPara>
                </a14:m>
                <a:endParaRPr lang="en-US" dirty="0">
                  <a:effectLst/>
                  <a:latin typeface="Cambria Math" panose="02040503050406030204" pitchFamily="18" charset="0"/>
                  <a:ea typeface="Cambria Math" panose="02040503050406030204" pitchFamily="18" charset="0"/>
                  <a:cs typeface="Arial"/>
                </a:endParaRPr>
              </a:p>
              <a:p>
                <a:pPr marL="1092200" algn="just" rtl="0">
                  <a:spcAft>
                    <a:spcPts val="1000"/>
                  </a:spcAf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Cambria Math" panose="02040503050406030204" pitchFamily="18" charset="0"/>
                          <a:cs typeface="Sakkal Majalla"/>
                        </a:rPr>
                        <m:t>∵</m:t>
                      </m:r>
                      <m:f>
                        <m:fPr>
                          <m:ctrlPr>
                            <a:rPr lang="en-US" sz="2800" i="1">
                              <a:effectLst/>
                              <a:latin typeface="Cambria Math" panose="02040503050406030204" pitchFamily="18" charset="0"/>
                              <a:ea typeface="Cambria Math" panose="02040503050406030204" pitchFamily="18" charset="0"/>
                              <a:cs typeface="Sakkal Majalla"/>
                            </a:rPr>
                          </m:ctrlPr>
                        </m:fPr>
                        <m:num>
                          <m:r>
                            <a:rPr lang="en-US" sz="2800" i="1">
                              <a:effectLst/>
                              <a:latin typeface="Cambria Math" panose="02040503050406030204" pitchFamily="18" charset="0"/>
                              <a:ea typeface="Cambria Math" panose="02040503050406030204" pitchFamily="18" charset="0"/>
                              <a:cs typeface="Sakkal Majalla"/>
                            </a:rPr>
                            <m:t>𝛼</m:t>
                          </m:r>
                        </m:num>
                        <m:den>
                          <m:r>
                            <a:rPr lang="en-US" sz="2800" i="1">
                              <a:effectLst/>
                              <a:latin typeface="Cambria Math" panose="02040503050406030204" pitchFamily="18" charset="0"/>
                              <a:ea typeface="Cambria Math" panose="02040503050406030204" pitchFamily="18" charset="0"/>
                              <a:cs typeface="Sakkal Majalla"/>
                            </a:rPr>
                            <m:t>2</m:t>
                          </m:r>
                        </m:den>
                      </m:f>
                      <m:r>
                        <a:rPr lang="en-US" sz="2800" i="1">
                          <a:effectLst/>
                          <a:latin typeface="Cambria Math" panose="02040503050406030204" pitchFamily="18" charset="0"/>
                          <a:ea typeface="Cambria Math" panose="02040503050406030204" pitchFamily="18" charset="0"/>
                          <a:cs typeface="Sakkal Majalla"/>
                        </a:rPr>
                        <m:t>=</m:t>
                      </m:r>
                      <m:d>
                        <m:dPr>
                          <m:ctrlPr>
                            <a:rPr lang="en-US" sz="2800" i="1">
                              <a:effectLst/>
                              <a:latin typeface="Cambria Math" panose="02040503050406030204" pitchFamily="18" charset="0"/>
                              <a:ea typeface="Cambria Math" panose="02040503050406030204" pitchFamily="18" charset="0"/>
                              <a:cs typeface="Sakkal Majalla"/>
                            </a:rPr>
                          </m:ctrlPr>
                        </m:dPr>
                        <m:e>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90</m:t>
                              </m:r>
                            </m:e>
                            <m:sup>
                              <m:r>
                                <a:rPr lang="en-US" sz="2800" i="1">
                                  <a:effectLst/>
                                  <a:latin typeface="Cambria Math" panose="02040503050406030204" pitchFamily="18" charset="0"/>
                                  <a:ea typeface="Cambria Math" panose="02040503050406030204" pitchFamily="18" charset="0"/>
                                  <a:cs typeface="Sakkal Majalla"/>
                                </a:rPr>
                                <m:t>°</m:t>
                              </m:r>
                            </m:sup>
                          </m:sSup>
                          <m:r>
                            <a:rPr lang="en-US" sz="2800" i="1">
                              <a:effectLst/>
                              <a:latin typeface="Cambria Math" panose="02040503050406030204" pitchFamily="18" charset="0"/>
                              <a:ea typeface="Cambria Math" panose="02040503050406030204" pitchFamily="18" charset="0"/>
                              <a:cs typeface="Sakkal Majalla"/>
                            </a:rPr>
                            <m:t>−</m:t>
                          </m:r>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23</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6</m:t>
                              </m:r>
                            </m:e>
                            <m:sup>
                              <m:r>
                                <a:rPr lang="en-US" sz="2800" i="1">
                                  <a:effectLst/>
                                  <a:latin typeface="Cambria Math" panose="02040503050406030204" pitchFamily="18" charset="0"/>
                                  <a:ea typeface="Cambria Math" panose="02040503050406030204" pitchFamily="18" charset="0"/>
                                  <a:cs typeface="Sakkal Majalla"/>
                                </a:rPr>
                                <m:t>°</m:t>
                              </m:r>
                            </m:sup>
                          </m:sSup>
                        </m:e>
                      </m:d>
                      <m:r>
                        <a:rPr lang="en-US" sz="2800" i="1">
                          <a:effectLst/>
                          <a:latin typeface="Cambria Math" panose="02040503050406030204" pitchFamily="18" charset="0"/>
                          <a:ea typeface="Cambria Math" panose="02040503050406030204" pitchFamily="18" charset="0"/>
                          <a:cs typeface="Sakkal Majalla"/>
                        </a:rPr>
                        <m:t>=</m:t>
                      </m:r>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66</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4</m:t>
                          </m:r>
                        </m:e>
                        <m:sup>
                          <m:r>
                            <a:rPr lang="en-US" sz="2800" i="1">
                              <a:effectLst/>
                              <a:latin typeface="Cambria Math" panose="02040503050406030204" pitchFamily="18" charset="0"/>
                              <a:ea typeface="Cambria Math" panose="02040503050406030204" pitchFamily="18" charset="0"/>
                              <a:cs typeface="Sakkal Majalla"/>
                            </a:rPr>
                            <m:t>°</m:t>
                          </m:r>
                        </m:sup>
                      </m:sSup>
                    </m:oMath>
                  </m:oMathPara>
                </a14:m>
                <a:endParaRPr lang="en-US" dirty="0">
                  <a:effectLst/>
                  <a:latin typeface="Cambria Math" panose="02040503050406030204" pitchFamily="18" charset="0"/>
                  <a:ea typeface="Cambria Math" panose="02040503050406030204" pitchFamily="18" charset="0"/>
                  <a:cs typeface="Arial"/>
                </a:endParaRPr>
              </a:p>
              <a:p>
                <a:pPr marL="1092200" algn="just" rtl="0">
                  <a:spcAft>
                    <a:spcPts val="1000"/>
                  </a:spcAf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Cambria Math" panose="02040503050406030204" pitchFamily="18" charset="0"/>
                          <a:cs typeface="Sakkal Majalla"/>
                        </a:rPr>
                        <m:t>∴ </m:t>
                      </m:r>
                      <m:r>
                        <a:rPr lang="en-US" sz="2800" i="1">
                          <a:effectLst/>
                          <a:latin typeface="Cambria Math" panose="02040503050406030204" pitchFamily="18" charset="0"/>
                          <a:ea typeface="Cambria Math" panose="02040503050406030204" pitchFamily="18" charset="0"/>
                          <a:cs typeface="Sakkal Majalla"/>
                        </a:rPr>
                        <m:t>𝛼</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2</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66</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4</m:t>
                      </m:r>
                      <m:r>
                        <a:rPr lang="en-US" sz="2800" i="1">
                          <a:effectLst/>
                          <a:latin typeface="Cambria Math" panose="02040503050406030204" pitchFamily="18" charset="0"/>
                          <a:ea typeface="Cambria Math" panose="02040503050406030204" pitchFamily="18" charset="0"/>
                          <a:cs typeface="Sakkal Majalla"/>
                        </a:rPr>
                        <m:t>=</m:t>
                      </m:r>
                      <m:sSup>
                        <m:sSupPr>
                          <m:ctrlPr>
                            <a:rPr lang="en-US" sz="2800" i="1">
                              <a:effectLst/>
                              <a:latin typeface="Cambria Math" panose="02040503050406030204" pitchFamily="18" charset="0"/>
                              <a:ea typeface="Cambria Math" panose="02040503050406030204" pitchFamily="18" charset="0"/>
                              <a:cs typeface="Sakkal Majalla"/>
                            </a:rPr>
                          </m:ctrlPr>
                        </m:sSupPr>
                        <m:e>
                          <m:r>
                            <a:rPr lang="en-US" sz="2800" i="1">
                              <a:effectLst/>
                              <a:latin typeface="Cambria Math" panose="02040503050406030204" pitchFamily="18" charset="0"/>
                              <a:ea typeface="Cambria Math" panose="02040503050406030204" pitchFamily="18" charset="0"/>
                              <a:cs typeface="Sakkal Majalla"/>
                            </a:rPr>
                            <m:t>132</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8</m:t>
                          </m:r>
                        </m:e>
                        <m:sup>
                          <m:r>
                            <a:rPr lang="en-US" sz="2800" i="1">
                              <a:effectLst/>
                              <a:latin typeface="Cambria Math" panose="02040503050406030204" pitchFamily="18" charset="0"/>
                              <a:ea typeface="Cambria Math" panose="02040503050406030204" pitchFamily="18" charset="0"/>
                              <a:cs typeface="Sakkal Majalla"/>
                            </a:rPr>
                            <m:t>°</m:t>
                          </m:r>
                        </m:sup>
                      </m:sSup>
                    </m:oMath>
                  </m:oMathPara>
                </a14:m>
                <a:endParaRPr lang="en-US" dirty="0">
                  <a:effectLst/>
                  <a:latin typeface="Cambria Math" panose="02040503050406030204" pitchFamily="18" charset="0"/>
                  <a:ea typeface="Cambria Math" panose="02040503050406030204" pitchFamily="18" charset="0"/>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547664" y="988845"/>
                <a:ext cx="6480720" cy="4939622"/>
              </a:xfrm>
              <a:prstGeom prst="rect">
                <a:avLst/>
              </a:prstGeom>
              <a:blipFill rotWithShape="1">
                <a:blip r:embed="rId2"/>
                <a:stretch>
                  <a:fillRect t="-2343" r="-753"/>
                </a:stretch>
              </a:blipFill>
            </p:spPr>
            <p:txBody>
              <a:bodyPr/>
              <a:lstStyle/>
              <a:p>
                <a:r>
                  <a:rPr lang="ar-EG">
                    <a:noFill/>
                  </a:rPr>
                  <a:t> </a:t>
                </a:r>
              </a:p>
            </p:txBody>
          </p:sp>
        </mc:Fallback>
      </mc:AlternateContent>
    </p:spTree>
    <p:extLst>
      <p:ext uri="{BB962C8B-B14F-4D97-AF65-F5344CB8AC3E}">
        <p14:creationId xmlns:p14="http://schemas.microsoft.com/office/powerpoint/2010/main" val="2728044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chor="t">
            <a:noAutofit/>
          </a:bodyPr>
          <a:lstStyle/>
          <a:p>
            <a:pPr marL="457200" indent="-457200" algn="ctr"/>
            <a:r>
              <a:rPr lang="ar-EG" sz="36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تابع الحـــــــــــــــــــــل</a:t>
            </a:r>
            <a:endParaRPr lang="ar-EG" sz="36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altLang="ar-EG"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1475656" y="1325860"/>
                <a:ext cx="7272808" cy="3306418"/>
              </a:xfrm>
              <a:prstGeom prst="rect">
                <a:avLst/>
              </a:prstGeom>
            </p:spPr>
            <p:txBody>
              <a:bodyPr wrap="square">
                <a:spAutoFit/>
              </a:bodyPr>
              <a:lstStyle/>
              <a:p>
                <a:pPr marL="342900" lvl="0" indent="-342900">
                  <a:lnSpc>
                    <a:spcPct val="150000"/>
                  </a:lnSpc>
                  <a:buSzPct val="121000"/>
                  <a:buFont typeface="+mj-lt"/>
                  <a:buAutoNum type="arabicPeriod" startAt="3"/>
                  <a:tabLst>
                    <a:tab pos="457200" algn="l"/>
                  </a:tabLst>
                </a:pPr>
                <a:r>
                  <a:rPr lang="en-US" b="1" dirty="0">
                    <a:latin typeface="Sakkal Majalla"/>
                    <a:ea typeface="Calibri"/>
                    <a:cs typeface="Arial"/>
                  </a:rPr>
                  <a:t> </a:t>
                </a:r>
                <a:r>
                  <a:rPr lang="ar-EG" sz="2800" b="1" dirty="0">
                    <a:effectLst/>
                    <a:latin typeface="Sakkal Majalla"/>
                    <a:ea typeface="Calibri"/>
                    <a:cs typeface="Arial"/>
                  </a:rPr>
                  <a:t>النسبة بين زمن مشوار القطع وزمن مشوار الإرتداد</a:t>
                </a:r>
                <a:endParaRPr lang="en-US" dirty="0">
                  <a:effectLst/>
                  <a:latin typeface="Calibri"/>
                  <a:ea typeface="Calibri"/>
                  <a:cs typeface="Arial"/>
                </a:endParaRPr>
              </a:p>
              <a:p>
                <a:pPr marL="1092200" algn="just" rtl="0">
                  <a:lnSpc>
                    <a:spcPct val="150000"/>
                  </a:lnSpc>
                  <a:spcAft>
                    <a:spcPts val="0"/>
                  </a:spcAft>
                </a:pPr>
                <a14:m>
                  <m:oMathPara xmlns:m="http://schemas.openxmlformats.org/officeDocument/2006/math">
                    <m:oMathParaPr>
                      <m:jc m:val="centerGroup"/>
                    </m:oMathParaPr>
                    <m:oMath xmlns:m="http://schemas.openxmlformats.org/officeDocument/2006/math">
                      <m:r>
                        <m:rPr>
                          <m:nor/>
                        </m:rPr>
                        <a:rPr lang="en-US" sz="2800">
                          <a:effectLst/>
                          <a:latin typeface="Cambria Math"/>
                          <a:ea typeface="Calibri"/>
                          <a:cs typeface="Sakkal Majalla"/>
                        </a:rPr>
                        <m:t>∵</m:t>
                      </m:r>
                      <m:r>
                        <m:rPr>
                          <m:nor/>
                        </m:rPr>
                        <a:rPr lang="en-US" sz="2800" i="1">
                          <a:effectLst/>
                          <a:latin typeface="Cambria Math"/>
                          <a:ea typeface="Calibri"/>
                          <a:cs typeface="Sakkal Majalla"/>
                        </a:rPr>
                        <m:t> </m:t>
                      </m:r>
                      <m:f>
                        <m:fPr>
                          <m:ctrlPr>
                            <a:rPr lang="en-US" sz="2800" i="1">
                              <a:effectLst/>
                              <a:latin typeface="Cambria Math"/>
                              <a:ea typeface="Calibri"/>
                              <a:cs typeface="Sakkal Majalla"/>
                            </a:rPr>
                          </m:ctrlPr>
                        </m:fPr>
                        <m:num>
                          <m:r>
                            <m:rPr>
                              <m:nor/>
                            </m:rPr>
                            <a:rPr lang="en-US" sz="2800">
                              <a:effectLst/>
                              <a:latin typeface="Cambria Math"/>
                              <a:ea typeface="Calibri"/>
                              <a:cs typeface="Sakkal Majalla"/>
                            </a:rPr>
                            <m:t>Time</m:t>
                          </m:r>
                          <m:r>
                            <m:rPr>
                              <m:nor/>
                            </m:rPr>
                            <a:rPr lang="en-US" sz="2800">
                              <a:effectLst/>
                              <a:latin typeface="Cambria Math"/>
                              <a:ea typeface="Calibri"/>
                              <a:cs typeface="Sakkal Majalla"/>
                            </a:rPr>
                            <m:t> </m:t>
                          </m:r>
                          <m:r>
                            <m:rPr>
                              <m:nor/>
                            </m:rPr>
                            <a:rPr lang="en-US" sz="2800">
                              <a:effectLst/>
                              <a:latin typeface="Cambria Math"/>
                              <a:ea typeface="Calibri"/>
                              <a:cs typeface="Sakkal Majalla"/>
                            </a:rPr>
                            <m:t>of</m:t>
                          </m:r>
                          <m:r>
                            <m:rPr>
                              <m:nor/>
                            </m:rPr>
                            <a:rPr lang="en-US" sz="2800">
                              <a:effectLst/>
                              <a:latin typeface="Cambria Math"/>
                              <a:ea typeface="Calibri"/>
                              <a:cs typeface="Sakkal Majalla"/>
                            </a:rPr>
                            <m:t> </m:t>
                          </m:r>
                          <m:r>
                            <m:rPr>
                              <m:nor/>
                            </m:rPr>
                            <a:rPr lang="en-US" sz="2800">
                              <a:effectLst/>
                              <a:latin typeface="Cambria Math"/>
                              <a:ea typeface="Calibri"/>
                              <a:cs typeface="Sakkal Majalla"/>
                            </a:rPr>
                            <m:t>cutting</m:t>
                          </m:r>
                          <m:r>
                            <m:rPr>
                              <m:nor/>
                            </m:rPr>
                            <a:rPr lang="en-US" sz="2800">
                              <a:effectLst/>
                              <a:latin typeface="Cambria Math"/>
                              <a:ea typeface="Calibri"/>
                              <a:cs typeface="Sakkal Majalla"/>
                            </a:rPr>
                            <m:t> </m:t>
                          </m:r>
                          <m:r>
                            <m:rPr>
                              <m:nor/>
                            </m:rPr>
                            <a:rPr lang="en-US" sz="2800">
                              <a:effectLst/>
                              <a:latin typeface="Cambria Math"/>
                              <a:ea typeface="Calibri"/>
                              <a:cs typeface="Sakkal Majalla"/>
                            </a:rPr>
                            <m:t>stroke</m:t>
                          </m:r>
                        </m:num>
                        <m:den>
                          <m:r>
                            <m:rPr>
                              <m:nor/>
                            </m:rPr>
                            <a:rPr lang="en-US" sz="2800">
                              <a:effectLst/>
                              <a:latin typeface="Cambria Math"/>
                              <a:ea typeface="Calibri"/>
                              <a:cs typeface="Sakkal Majalla"/>
                            </a:rPr>
                            <m:t>Time</m:t>
                          </m:r>
                          <m:r>
                            <m:rPr>
                              <m:nor/>
                            </m:rPr>
                            <a:rPr lang="en-US" sz="2800">
                              <a:effectLst/>
                              <a:latin typeface="Cambria Math"/>
                              <a:ea typeface="Calibri"/>
                              <a:cs typeface="Sakkal Majalla"/>
                            </a:rPr>
                            <m:t> </m:t>
                          </m:r>
                          <m:r>
                            <m:rPr>
                              <m:nor/>
                            </m:rPr>
                            <a:rPr lang="en-US" sz="2800">
                              <a:effectLst/>
                              <a:latin typeface="Cambria Math"/>
                              <a:ea typeface="Calibri"/>
                              <a:cs typeface="Sakkal Majalla"/>
                            </a:rPr>
                            <m:t>of</m:t>
                          </m:r>
                          <m:r>
                            <m:rPr>
                              <m:nor/>
                            </m:rPr>
                            <a:rPr lang="en-US" sz="2800">
                              <a:effectLst/>
                              <a:latin typeface="Cambria Math"/>
                              <a:ea typeface="Calibri"/>
                              <a:cs typeface="Sakkal Majalla"/>
                            </a:rPr>
                            <m:t> </m:t>
                          </m:r>
                          <m:r>
                            <m:rPr>
                              <m:nor/>
                            </m:rPr>
                            <a:rPr lang="en-US" sz="2800">
                              <a:effectLst/>
                              <a:latin typeface="Cambria Math"/>
                              <a:ea typeface="Calibri"/>
                              <a:cs typeface="Sakkal Majalla"/>
                            </a:rPr>
                            <m:t>return</m:t>
                          </m:r>
                          <m:r>
                            <m:rPr>
                              <m:nor/>
                            </m:rPr>
                            <a:rPr lang="en-US" sz="2800">
                              <a:effectLst/>
                              <a:latin typeface="Cambria Math"/>
                              <a:ea typeface="Calibri"/>
                              <a:cs typeface="Sakkal Majalla"/>
                            </a:rPr>
                            <m:t> </m:t>
                          </m:r>
                          <m:r>
                            <m:rPr>
                              <m:nor/>
                            </m:rPr>
                            <a:rPr lang="en-US" sz="2800">
                              <a:effectLst/>
                              <a:latin typeface="Cambria Math"/>
                              <a:ea typeface="Calibri"/>
                              <a:cs typeface="Sakkal Majalla"/>
                            </a:rPr>
                            <m:t>stroke</m:t>
                          </m:r>
                        </m:den>
                      </m:f>
                      <m:r>
                        <m:rPr>
                          <m:nor/>
                        </m:rPr>
                        <a:rPr lang="en-US" sz="2800">
                          <a:effectLst/>
                          <a:latin typeface="Cambria Math"/>
                          <a:ea typeface="Calibri"/>
                          <a:cs typeface="Sakkal Majalla"/>
                        </a:rPr>
                        <m:t>=</m:t>
                      </m:r>
                      <m:r>
                        <a:rPr lang="en-US" sz="2800" i="1">
                          <a:effectLst/>
                          <a:latin typeface="Cambria Math"/>
                          <a:ea typeface="Calibri"/>
                          <a:cs typeface="Sakkal Majalla"/>
                        </a:rPr>
                        <m:t> </m:t>
                      </m:r>
                      <m:f>
                        <m:fPr>
                          <m:ctrlPr>
                            <a:rPr lang="en-US" sz="2800" i="1">
                              <a:effectLst/>
                              <a:latin typeface="Cambria Math"/>
                              <a:ea typeface="Calibri"/>
                              <a:cs typeface="Sakkal Majalla"/>
                            </a:rPr>
                          </m:ctrlPr>
                        </m:fPr>
                        <m:num>
                          <m:r>
                            <m:rPr>
                              <m:nor/>
                            </m:rPr>
                            <a:rPr lang="en-US" sz="2800">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360</m:t>
                              </m:r>
                            </m:e>
                            <m:sup>
                              <m:r>
                                <a:rPr lang="en-US" sz="2800" i="1">
                                  <a:effectLst/>
                                  <a:latin typeface="Cambria Math"/>
                                  <a:ea typeface="Calibri"/>
                                  <a:cs typeface="Sakkal Majalla"/>
                                </a:rPr>
                                <m:t>°</m:t>
                              </m:r>
                            </m:sup>
                          </m:sSup>
                          <m:r>
                            <m:rPr>
                              <m:nor/>
                            </m:rPr>
                            <a:rPr lang="en-US" sz="2800" i="1">
                              <a:effectLst/>
                              <a:latin typeface="Cambria Math"/>
                              <a:ea typeface="Calibri"/>
                              <a:cs typeface="Sakkal Majalla"/>
                            </a:rPr>
                            <m:t>−</m:t>
                          </m:r>
                          <m:r>
                            <m:rPr>
                              <m:nor/>
                            </m:rPr>
                            <a:rPr lang="en-US" sz="2800">
                              <a:effectLst/>
                              <a:latin typeface="Cambria Math"/>
                              <a:ea typeface="Calibri"/>
                              <a:cs typeface="Sakkal Majalla"/>
                            </a:rPr>
                            <m:t> </m:t>
                          </m:r>
                          <m:r>
                            <m:rPr>
                              <m:nor/>
                            </m:rPr>
                            <a:rPr lang="en-US" sz="2800">
                              <a:effectLst/>
                              <a:latin typeface="Cambria Math"/>
                              <a:ea typeface="Calibri"/>
                              <a:cs typeface="Sakkal Majalla"/>
                            </a:rPr>
                            <m:t>α</m:t>
                          </m:r>
                          <m:r>
                            <m:rPr>
                              <m:nor/>
                            </m:rPr>
                            <a:rPr lang="en-US" sz="2800">
                              <a:effectLst/>
                              <a:latin typeface="Cambria Math"/>
                              <a:ea typeface="Calibri"/>
                              <a:cs typeface="Sakkal Majalla"/>
                            </a:rPr>
                            <m:t>)</m:t>
                          </m:r>
                        </m:num>
                        <m:den>
                          <m:r>
                            <m:rPr>
                              <m:nor/>
                            </m:rPr>
                            <a:rPr lang="en-US" sz="2800">
                              <a:effectLst/>
                              <a:latin typeface="Cambria Math"/>
                              <a:ea typeface="Calibri"/>
                              <a:cs typeface="Sakkal Majalla"/>
                            </a:rPr>
                            <m:t>α</m:t>
                          </m:r>
                        </m:den>
                      </m:f>
                    </m:oMath>
                  </m:oMathPara>
                </a14:m>
                <a:endParaRPr lang="en-US" dirty="0">
                  <a:effectLst/>
                  <a:latin typeface="Calibri"/>
                  <a:ea typeface="Calibri"/>
                  <a:cs typeface="Arial"/>
                </a:endParaRPr>
              </a:p>
              <a:p>
                <a:pPr marL="1092200" algn="just" rtl="0">
                  <a:lnSpc>
                    <a:spcPct val="150000"/>
                  </a:lnSpc>
                  <a:spcAft>
                    <a:spcPts val="0"/>
                  </a:spcAft>
                </a:pPr>
                <a14:m>
                  <m:oMathPara xmlns:m="http://schemas.openxmlformats.org/officeDocument/2006/math">
                    <m:oMathParaPr>
                      <m:jc m:val="centerGroup"/>
                    </m:oMathParaPr>
                    <m:oMath xmlns:m="http://schemas.openxmlformats.org/officeDocument/2006/math">
                      <m:r>
                        <m:rPr>
                          <m:nor/>
                        </m:rPr>
                        <a:rPr lang="en-US" sz="2800">
                          <a:effectLst/>
                          <a:latin typeface="Cambria Math"/>
                          <a:ea typeface="Calibri"/>
                          <a:cs typeface="Sakkal Majalla"/>
                        </a:rPr>
                        <m:t>∴ </m:t>
                      </m:r>
                      <m:f>
                        <m:fPr>
                          <m:ctrlPr>
                            <a:rPr lang="en-US" sz="2800" i="1">
                              <a:effectLst/>
                              <a:latin typeface="Cambria Math"/>
                              <a:ea typeface="Calibri"/>
                              <a:cs typeface="Sakkal Majalla"/>
                            </a:rPr>
                          </m:ctrlPr>
                        </m:fPr>
                        <m:num>
                          <m:d>
                            <m:dPr>
                              <m:ctrlPr>
                                <a:rPr lang="en-US" sz="2800" i="1">
                                  <a:effectLst/>
                                  <a:latin typeface="Cambria Math"/>
                                  <a:ea typeface="Calibri"/>
                                  <a:cs typeface="Sakkal Majalla"/>
                                </a:rPr>
                              </m:ctrlPr>
                            </m:dPr>
                            <m:e>
                              <m:r>
                                <a:rPr lang="en-US" sz="2800" i="1">
                                  <a:effectLst/>
                                  <a:latin typeface="Cambria Math"/>
                                  <a:ea typeface="Calibri"/>
                                  <a:cs typeface="Sakkal Majalla"/>
                                </a:rPr>
                                <m:t>360</m:t>
                              </m:r>
                              <m:r>
                                <a:rPr lang="en-US" sz="2800" i="1">
                                  <a:effectLst/>
                                  <a:latin typeface="Cambria Math"/>
                                  <a:ea typeface="Calibri"/>
                                  <a:cs typeface="Sakkal Majalla"/>
                                </a:rPr>
                                <m:t>−</m:t>
                              </m:r>
                              <m:r>
                                <a:rPr lang="en-US" sz="2800" i="1">
                                  <a:effectLst/>
                                  <a:latin typeface="Cambria Math"/>
                                  <a:ea typeface="Calibri"/>
                                  <a:cs typeface="Sakkal Majalla"/>
                                </a:rPr>
                                <m:t>132</m:t>
                              </m:r>
                              <m:r>
                                <a:rPr lang="en-US" sz="2800" i="1">
                                  <a:effectLst/>
                                  <a:latin typeface="Cambria Math"/>
                                  <a:ea typeface="Calibri"/>
                                  <a:cs typeface="Sakkal Majalla"/>
                                </a:rPr>
                                <m:t>.</m:t>
                              </m:r>
                              <m:r>
                                <a:rPr lang="en-US" sz="2800" i="1">
                                  <a:effectLst/>
                                  <a:latin typeface="Cambria Math"/>
                                  <a:ea typeface="Calibri"/>
                                  <a:cs typeface="Sakkal Majalla"/>
                                </a:rPr>
                                <m:t>8</m:t>
                              </m:r>
                            </m:e>
                          </m:d>
                        </m:num>
                        <m:den>
                          <m:r>
                            <a:rPr lang="en-US" sz="2800" i="1">
                              <a:effectLst/>
                              <a:latin typeface="Cambria Math"/>
                              <a:ea typeface="Calibri"/>
                              <a:cs typeface="Sakkal Majalla"/>
                            </a:rPr>
                            <m:t>132</m:t>
                          </m:r>
                          <m:r>
                            <a:rPr lang="en-US" sz="2800" i="1">
                              <a:effectLst/>
                              <a:latin typeface="Cambria Math"/>
                              <a:ea typeface="Calibri"/>
                              <a:cs typeface="Sakkal Majalla"/>
                            </a:rPr>
                            <m:t>.</m:t>
                          </m:r>
                          <m:r>
                            <a:rPr lang="en-US" sz="2800" i="1">
                              <a:effectLst/>
                              <a:latin typeface="Cambria Math"/>
                              <a:ea typeface="Calibri"/>
                              <a:cs typeface="Sakkal Majalla"/>
                            </a:rPr>
                            <m:t>8</m:t>
                          </m:r>
                        </m:den>
                      </m:f>
                      <m:r>
                        <a:rPr lang="en-US" sz="2800" i="1">
                          <a:effectLst/>
                          <a:latin typeface="Cambria Math"/>
                          <a:ea typeface="Calibri"/>
                          <a:cs typeface="Sakkal Majalla"/>
                        </a:rPr>
                        <m:t>=</m:t>
                      </m:r>
                      <m:r>
                        <a:rPr lang="en-US" sz="2800" i="1">
                          <a:effectLst/>
                          <a:latin typeface="Cambria Math"/>
                          <a:ea typeface="Calibri"/>
                          <a:cs typeface="Sakkal Majalla"/>
                        </a:rPr>
                        <m:t>1</m:t>
                      </m:r>
                      <m:r>
                        <a:rPr lang="en-US" sz="2800" i="1">
                          <a:effectLst/>
                          <a:latin typeface="Cambria Math"/>
                          <a:ea typeface="Calibri"/>
                          <a:cs typeface="Sakkal Majalla"/>
                        </a:rPr>
                        <m:t>.</m:t>
                      </m:r>
                      <m:r>
                        <a:rPr lang="en-US" sz="2800" i="1">
                          <a:effectLst/>
                          <a:latin typeface="Cambria Math"/>
                          <a:ea typeface="Calibri"/>
                          <a:cs typeface="Sakkal Majalla"/>
                        </a:rPr>
                        <m:t>72</m:t>
                      </m:r>
                    </m:oMath>
                  </m:oMathPara>
                </a14:m>
                <a:endParaRPr lang="en-US" dirty="0">
                  <a:effectLst/>
                  <a:latin typeface="Calibri"/>
                  <a:ea typeface="Calibri"/>
                  <a:cs typeface="Arial"/>
                </a:endParaRPr>
              </a:p>
            </p:txBody>
          </p:sp>
        </mc:Choice>
        <mc:Fallback>
          <p:sp>
            <p:nvSpPr>
              <p:cNvPr id="6" name="Rectangle 5"/>
              <p:cNvSpPr>
                <a:spLocks noRot="1" noChangeAspect="1" noMove="1" noResize="1" noEditPoints="1" noAdjustHandles="1" noChangeArrowheads="1" noChangeShapeType="1" noTextEdit="1"/>
              </p:cNvSpPr>
              <p:nvPr/>
            </p:nvSpPr>
            <p:spPr>
              <a:xfrm>
                <a:off x="1475656" y="1325860"/>
                <a:ext cx="7272808" cy="3306418"/>
              </a:xfrm>
              <a:prstGeom prst="rect">
                <a:avLst/>
              </a:prstGeom>
              <a:blipFill rotWithShape="1">
                <a:blip r:embed="rId2"/>
                <a:stretch>
                  <a:fillRect r="-1593"/>
                </a:stretch>
              </a:blipFill>
            </p:spPr>
            <p:txBody>
              <a:bodyPr/>
              <a:lstStyle/>
              <a:p>
                <a:r>
                  <a:rPr lang="ar-EG">
                    <a:noFill/>
                  </a:rPr>
                  <a:t> </a:t>
                </a:r>
              </a:p>
            </p:txBody>
          </p:sp>
        </mc:Fallback>
      </mc:AlternateContent>
    </p:spTree>
    <p:extLst>
      <p:ext uri="{BB962C8B-B14F-4D97-AF65-F5344CB8AC3E}">
        <p14:creationId xmlns:p14="http://schemas.microsoft.com/office/powerpoint/2010/main" val="4186014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88640"/>
            <a:ext cx="7056784" cy="720080"/>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الوصلات الحركية</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402325" y="836712"/>
            <a:ext cx="7418147" cy="5576911"/>
          </a:xfrm>
          <a:prstGeom prst="rect">
            <a:avLst/>
          </a:prstGeom>
        </p:spPr>
        <p:txBody>
          <a:bodyPr wrap="square">
            <a:spAutoFit/>
          </a:bodyPr>
          <a:lstStyle/>
          <a:p>
            <a:pPr marL="1071563" indent="-1071563" algn="just">
              <a:lnSpc>
                <a:spcPct val="110000"/>
              </a:lnSpc>
            </a:pPr>
            <a:r>
              <a:rPr lang="ar-EG" sz="3600" dirty="0" smtClean="0">
                <a:latin typeface="Cambria Math" panose="02040503050406030204" pitchFamily="18" charset="0"/>
                <a:ea typeface="Cambria Math" panose="02040503050406030204" pitchFamily="18" charset="0"/>
                <a:cs typeface="Simple Bold Jut Out"/>
              </a:rPr>
              <a:t>الوصلة الصلبة </a:t>
            </a:r>
            <a:r>
              <a:rPr lang="en-US" sz="2400" i="1" dirty="0" smtClean="0">
                <a:latin typeface="Cambria Math" panose="02040503050406030204" pitchFamily="18" charset="0"/>
                <a:ea typeface="Cambria Math" panose="02040503050406030204" pitchFamily="18" charset="0"/>
                <a:cs typeface="Simple Bold Jut Out"/>
              </a:rPr>
              <a:t>Rigid Link</a:t>
            </a:r>
            <a:r>
              <a:rPr lang="ar-EG" sz="2400" i="1" dirty="0" smtClean="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هي الوصلة التي لا يحدث لها اي تشكل عندما تنقل الحركة ومن أمثلتها في المحركات ذراع التوصيل – المرفق.</a:t>
            </a:r>
          </a:p>
          <a:p>
            <a:pPr marL="1071563" indent="-1071563" algn="just">
              <a:lnSpc>
                <a:spcPct val="110000"/>
              </a:lnSpc>
            </a:pPr>
            <a:r>
              <a:rPr lang="ar-EG" sz="3600" dirty="0" smtClean="0">
                <a:latin typeface="Cambria Math" panose="02040503050406030204" pitchFamily="18" charset="0"/>
                <a:ea typeface="Cambria Math" panose="02040503050406030204" pitchFamily="18" charset="0"/>
                <a:cs typeface="Simple Bold Jut Out"/>
              </a:rPr>
              <a:t>الوصلة المرنة </a:t>
            </a:r>
            <a:r>
              <a:rPr lang="en-US" sz="2400" i="1" dirty="0" smtClean="0">
                <a:latin typeface="Cambria Math" panose="02040503050406030204" pitchFamily="18" charset="0"/>
                <a:ea typeface="Cambria Math" panose="02040503050406030204" pitchFamily="18" charset="0"/>
                <a:cs typeface="Simple Bold Jut Out"/>
              </a:rPr>
              <a:t>Flexible Link</a:t>
            </a:r>
            <a:r>
              <a:rPr lang="ar-EG" sz="2800" i="1" dirty="0" smtClean="0">
                <a:latin typeface="Cambria Math" panose="02040503050406030204" pitchFamily="18" charset="0"/>
                <a:ea typeface="Cambria Math" panose="02040503050406030204" pitchFamily="18" charset="0"/>
                <a:cs typeface="Simple Bold Jut Out"/>
              </a:rPr>
              <a:t>: </a:t>
            </a:r>
            <a:r>
              <a:rPr lang="ar-EG" sz="3600" dirty="0">
                <a:latin typeface="Cambria Math" panose="02040503050406030204" pitchFamily="18" charset="0"/>
                <a:ea typeface="Cambria Math" panose="02040503050406030204" pitchFamily="18" charset="0"/>
                <a:cs typeface="Simple Bold Jut Out"/>
              </a:rPr>
              <a:t>هي الوصلة التي </a:t>
            </a:r>
            <a:r>
              <a:rPr lang="ar-EG" sz="3600" dirty="0" smtClean="0">
                <a:latin typeface="Cambria Math" panose="02040503050406030204" pitchFamily="18" charset="0"/>
                <a:ea typeface="Cambria Math" panose="02040503050406030204" pitchFamily="18" charset="0"/>
                <a:cs typeface="Simple Bold Jut Out"/>
              </a:rPr>
              <a:t>يحدث </a:t>
            </a:r>
            <a:r>
              <a:rPr lang="ar-EG" sz="3600" dirty="0">
                <a:latin typeface="Cambria Math" panose="02040503050406030204" pitchFamily="18" charset="0"/>
                <a:ea typeface="Cambria Math" panose="02040503050406030204" pitchFamily="18" charset="0"/>
                <a:cs typeface="Simple Bold Jut Out"/>
              </a:rPr>
              <a:t>لها </a:t>
            </a:r>
            <a:r>
              <a:rPr lang="ar-EG" sz="3600" dirty="0" smtClean="0">
                <a:latin typeface="Cambria Math" panose="02040503050406030204" pitchFamily="18" charset="0"/>
                <a:ea typeface="Cambria Math" panose="02040503050406030204" pitchFamily="18" charset="0"/>
                <a:cs typeface="Simple Bold Jut Out"/>
              </a:rPr>
              <a:t>تشكل جزئي لايؤثر على نقلها الحركة </a:t>
            </a:r>
            <a:r>
              <a:rPr lang="ar-EG" sz="3600" dirty="0">
                <a:latin typeface="Cambria Math" panose="02040503050406030204" pitchFamily="18" charset="0"/>
                <a:ea typeface="Cambria Math" panose="02040503050406030204" pitchFamily="18" charset="0"/>
                <a:cs typeface="Simple Bold Jut Out"/>
              </a:rPr>
              <a:t>ومن أمثلتها </a:t>
            </a:r>
            <a:r>
              <a:rPr lang="ar-EG" sz="3600" dirty="0" smtClean="0">
                <a:latin typeface="Cambria Math" panose="02040503050406030204" pitchFamily="18" charset="0"/>
                <a:ea typeface="Cambria Math" panose="02040503050406030204" pitchFamily="18" charset="0"/>
                <a:cs typeface="Simple Bold Jut Out"/>
              </a:rPr>
              <a:t>السيور – الجنازير.</a:t>
            </a:r>
          </a:p>
          <a:p>
            <a:pPr marL="1071563" indent="-1071563" algn="just">
              <a:lnSpc>
                <a:spcPct val="110000"/>
              </a:lnSpc>
            </a:pPr>
            <a:r>
              <a:rPr lang="ar-EG" sz="3600" dirty="0" smtClean="0">
                <a:latin typeface="Cambria Math" panose="02040503050406030204" pitchFamily="18" charset="0"/>
                <a:ea typeface="Cambria Math" panose="02040503050406030204" pitchFamily="18" charset="0"/>
                <a:cs typeface="Simple Bold Jut Out"/>
              </a:rPr>
              <a:t>وصلة الموائع  </a:t>
            </a:r>
            <a:r>
              <a:rPr lang="en-US" sz="2400" i="1" dirty="0" smtClean="0">
                <a:latin typeface="Cambria Math" panose="02040503050406030204" pitchFamily="18" charset="0"/>
                <a:ea typeface="Cambria Math" panose="02040503050406030204" pitchFamily="18" charset="0"/>
                <a:cs typeface="Simple Bold Jut Out"/>
              </a:rPr>
              <a:t>Fluid Link</a:t>
            </a:r>
            <a:r>
              <a:rPr lang="ar-EG" sz="2800" i="1" dirty="0" smtClean="0">
                <a:latin typeface="Cambria Math" panose="02040503050406030204" pitchFamily="18" charset="0"/>
                <a:ea typeface="Cambria Math" panose="02040503050406030204" pitchFamily="18" charset="0"/>
                <a:cs typeface="Simple Bold Jut Out"/>
              </a:rPr>
              <a:t>: </a:t>
            </a:r>
            <a:r>
              <a:rPr lang="ar-EG" sz="3600" dirty="0" smtClean="0">
                <a:latin typeface="Cambria Math" panose="02040503050406030204" pitchFamily="18" charset="0"/>
                <a:ea typeface="Cambria Math" panose="02040503050406030204" pitchFamily="18" charset="0"/>
                <a:cs typeface="Simple Bold Jut Out"/>
              </a:rPr>
              <a:t>هي الوصلة التي يتم من خلالها نقل الحركة بإستخدام مائع عن طريق الضغط ومن أمثلتها اسطوانات الضغط – رافعات الأحمال – الفرامل.</a:t>
            </a:r>
            <a:endParaRPr lang="en-US" sz="4800" dirty="0">
              <a:latin typeface="Cambria Math" panose="02040503050406030204" pitchFamily="18" charset="0"/>
              <a:ea typeface="Cambria Math" panose="02040503050406030204" pitchFamily="18" charset="0"/>
              <a:cs typeface="Simple Bold Jut Out"/>
            </a:endParaRPr>
          </a:p>
        </p:txBody>
      </p:sp>
    </p:spTree>
    <p:extLst>
      <p:ext uri="{BB962C8B-B14F-4D97-AF65-F5344CB8AC3E}">
        <p14:creationId xmlns:p14="http://schemas.microsoft.com/office/powerpoint/2010/main" val="3410659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chor="t">
            <a:noAutofit/>
          </a:bodyPr>
          <a:lstStyle/>
          <a:p>
            <a:pPr marL="457200" indent="-457200" algn="ctr"/>
            <a:r>
              <a:rPr lang="ar-EG" sz="36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تمرين محلول </a:t>
            </a:r>
            <a:r>
              <a:rPr lang="en-US" sz="28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(2)</a:t>
            </a:r>
            <a:endParaRPr lang="ar-EG" sz="36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endParaRPr>
          </a:p>
        </p:txBody>
      </p:sp>
      <p:sp>
        <p:nvSpPr>
          <p:cNvPr id="4" name="Rectangle 3"/>
          <p:cNvSpPr/>
          <p:nvPr/>
        </p:nvSpPr>
        <p:spPr>
          <a:xfrm>
            <a:off x="3923928" y="1268760"/>
            <a:ext cx="4572000" cy="4616648"/>
          </a:xfrm>
          <a:prstGeom prst="rect">
            <a:avLst/>
          </a:prstGeom>
        </p:spPr>
        <p:txBody>
          <a:bodyPr>
            <a:spAutoFit/>
          </a:bodyPr>
          <a:lstStyle/>
          <a:p>
            <a:pPr algn="just">
              <a:lnSpc>
                <a:spcPct val="150000"/>
              </a:lnSpc>
            </a:pPr>
            <a:r>
              <a:rPr lang="ar-EG" sz="2800" dirty="0">
                <a:latin typeface="Cambria Math" panose="02040503050406030204" pitchFamily="18" charset="0"/>
                <a:ea typeface="Cambria Math" panose="02040503050406030204" pitchFamily="18" charset="0"/>
                <a:cs typeface="Sakkal Majalla" panose="02000000000000000000" pitchFamily="2" charset="-78"/>
              </a:rPr>
              <a:t>الشكل المقابل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يوضح </a:t>
            </a:r>
            <a:r>
              <a:rPr lang="ar-EG" sz="2800" dirty="0">
                <a:latin typeface="Cambria Math" panose="02040503050406030204" pitchFamily="18" charset="0"/>
                <a:ea typeface="Cambria Math" panose="02040503050406030204" pitchFamily="18" charset="0"/>
                <a:cs typeface="Sakkal Majalla" panose="02000000000000000000" pitchFamily="2" charset="-78"/>
              </a:rPr>
              <a:t>آلية إرتداد سريع من النوع ذات الوصلة الإهتزازية تستخدم مع نوع خاص من الآلات. فإذا علمت أن: طول المرفق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القائد</a:t>
            </a:r>
            <a:r>
              <a:rPr lang="en-US" sz="2400" dirty="0" smtClean="0">
                <a:latin typeface="Cambria Math" panose="02040503050406030204" pitchFamily="18" charset="0"/>
                <a:ea typeface="Cambria Math" panose="02040503050406030204" pitchFamily="18" charset="0"/>
                <a:cs typeface="Sakkal Majalla" panose="02000000000000000000" pitchFamily="2" charset="-78"/>
              </a:rPr>
              <a:t>BC </a:t>
            </a:r>
            <a:r>
              <a:rPr lang="en-US" sz="2400" dirty="0">
                <a:latin typeface="Cambria Math" panose="02040503050406030204" pitchFamily="18" charset="0"/>
                <a:ea typeface="Cambria Math" panose="02040503050406030204" pitchFamily="18" charset="0"/>
                <a:cs typeface="Sakkal Majalla" panose="02000000000000000000" pitchFamily="2" charset="-78"/>
              </a:rPr>
              <a:t>= 30 mm</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والنسبة </a:t>
            </a:r>
            <a:r>
              <a:rPr lang="ar-EG" sz="2800" dirty="0">
                <a:latin typeface="Cambria Math" panose="02040503050406030204" pitchFamily="18" charset="0"/>
                <a:ea typeface="Cambria Math" panose="02040503050406030204" pitchFamily="18" charset="0"/>
                <a:cs typeface="Sakkal Majalla" panose="02000000000000000000" pitchFamily="2" charset="-78"/>
              </a:rPr>
              <a:t>بين زمن مشوار العمل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ومشوار الإرتداد</a:t>
            </a:r>
            <a:r>
              <a:rPr lang="en-US" sz="2400" dirty="0" smtClean="0">
                <a:latin typeface="Cambria Math" panose="02040503050406030204" pitchFamily="18" charset="0"/>
                <a:ea typeface="Cambria Math" panose="02040503050406030204" pitchFamily="18" charset="0"/>
                <a:cs typeface="Sakkal Majalla" panose="02000000000000000000" pitchFamily="2" charset="-78"/>
              </a:rPr>
              <a:t>1.7</a:t>
            </a:r>
            <a:r>
              <a:rPr lang="en-US" sz="28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800" dirty="0">
                <a:latin typeface="Cambria Math" panose="02040503050406030204" pitchFamily="18" charset="0"/>
                <a:ea typeface="Cambria Math" panose="02040503050406030204" pitchFamily="18" charset="0"/>
                <a:cs typeface="Sakkal Majalla" panose="02000000000000000000" pitchFamily="2" charset="-78"/>
              </a:rPr>
              <a:t>وطول مشوار العمل </a:t>
            </a:r>
            <a:r>
              <a:rPr lang="en-US" sz="2400" dirty="0">
                <a:latin typeface="Cambria Math" panose="02040503050406030204" pitchFamily="18" charset="0"/>
                <a:ea typeface="Cambria Math" panose="02040503050406030204" pitchFamily="18" charset="0"/>
                <a:cs typeface="Sakkal Majalla" panose="02000000000000000000" pitchFamily="2" charset="-78"/>
              </a:rPr>
              <a:t>R = 120 mm</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فإحيسب أبعاد </a:t>
            </a:r>
            <a:r>
              <a:rPr lang="ar-EG" sz="2800" dirty="0">
                <a:latin typeface="Cambria Math" panose="02040503050406030204" pitchFamily="18" charset="0"/>
                <a:ea typeface="Cambria Math" panose="02040503050406030204" pitchFamily="18" charset="0"/>
                <a:cs typeface="Sakkal Majalla" panose="02000000000000000000" pitchFamily="2" charset="-78"/>
              </a:rPr>
              <a:t>الضلعين </a:t>
            </a:r>
            <a:r>
              <a:rPr lang="en-US" sz="2800" dirty="0">
                <a:latin typeface="Cambria Math" panose="02040503050406030204" pitchFamily="18" charset="0"/>
                <a:ea typeface="Cambria Math" panose="02040503050406030204" pitchFamily="18" charset="0"/>
                <a:cs typeface="Sakkal Majalla" panose="02000000000000000000" pitchFamily="2" charset="-78"/>
              </a:rPr>
              <a:t>AC and AP</a:t>
            </a:r>
            <a:r>
              <a:rPr lang="ar-EG" sz="2800" dirty="0"/>
              <a:t>.</a:t>
            </a:r>
            <a:endParaRPr lang="ar-EG" sz="2800" dirty="0">
              <a:latin typeface="Cambria Math" panose="02040503050406030204" pitchFamily="18" charset="0"/>
              <a:ea typeface="Cambria Math" panose="02040503050406030204" pitchFamily="18" charset="0"/>
              <a:cs typeface="Sakkal Majalla" panose="02000000000000000000" pitchFamily="2" charset="-78"/>
            </a:endParaRPr>
          </a:p>
        </p:txBody>
      </p:sp>
      <p:pic>
        <p:nvPicPr>
          <p:cNvPr id="5" name="Picture 4"/>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31640" y="1412776"/>
            <a:ext cx="2448272" cy="2880320"/>
          </a:xfrm>
          <a:prstGeom prst="rect">
            <a:avLst/>
          </a:prstGeom>
          <a:noFill/>
        </p:spPr>
      </p:pic>
    </p:spTree>
    <p:extLst>
      <p:ext uri="{BB962C8B-B14F-4D97-AF65-F5344CB8AC3E}">
        <p14:creationId xmlns:p14="http://schemas.microsoft.com/office/powerpoint/2010/main" val="1148747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chor="t">
            <a:noAutofit/>
          </a:bodyPr>
          <a:lstStyle/>
          <a:p>
            <a:pPr marL="457200" indent="-457200" algn="ctr"/>
            <a:r>
              <a:rPr lang="ar-EG" sz="36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الحـــــــــــــــــــــل</a:t>
            </a:r>
            <a:endParaRPr lang="ar-EG" sz="36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259632" y="1108796"/>
                <a:ext cx="7632848" cy="5618398"/>
              </a:xfrm>
              <a:prstGeom prst="rect">
                <a:avLst/>
              </a:prstGeom>
            </p:spPr>
            <p:txBody>
              <a:bodyPr wrap="square">
                <a:spAutoFit/>
              </a:bodyPr>
              <a:lstStyle/>
              <a:p>
                <a:pPr marL="342900" lvl="0" indent="-342900">
                  <a:lnSpc>
                    <a:spcPct val="130000"/>
                  </a:lnSpc>
                  <a:buFont typeface="Wingdings"/>
                  <a:buChar char=""/>
                </a:pPr>
                <a:r>
                  <a:rPr lang="ar-EG" sz="2800" b="1" dirty="0">
                    <a:latin typeface="Cambria Math"/>
                    <a:ea typeface="Calibri"/>
                    <a:cs typeface="Sakkal Majalla"/>
                  </a:rPr>
                  <a:t>المعطيات</a:t>
                </a:r>
                <a:r>
                  <a:rPr lang="ar-EG" sz="2800" b="1" dirty="0" smtClean="0">
                    <a:latin typeface="Cambria Math"/>
                    <a:ea typeface="Calibri"/>
                    <a:cs typeface="Sakkal Majalla"/>
                  </a:rPr>
                  <a:t>:</a:t>
                </a:r>
              </a:p>
              <a:p>
                <a:pPr algn="ctr"/>
                <a:r>
                  <a:rPr lang="en-US" sz="2600" dirty="0">
                    <a:latin typeface="Cambria Math" panose="02040503050406030204" pitchFamily="18" charset="0"/>
                    <a:ea typeface="Cambria Math" panose="02040503050406030204" pitchFamily="18" charset="0"/>
                    <a:cs typeface="Sakkal Majalla" panose="02000000000000000000" pitchFamily="2" charset="-78"/>
                  </a:rPr>
                  <a:t>(BC = 30 mm ; R</a:t>
                </a:r>
                <a:r>
                  <a:rPr lang="en-US" sz="2600" baseline="-25000" dirty="0">
                    <a:latin typeface="Cambria Math" panose="02040503050406030204" pitchFamily="18" charset="0"/>
                    <a:ea typeface="Cambria Math" panose="02040503050406030204" pitchFamily="18" charset="0"/>
                    <a:cs typeface="Sakkal Majalla" panose="02000000000000000000" pitchFamily="2" charset="-78"/>
                  </a:rPr>
                  <a:t>1</a:t>
                </a:r>
                <a:r>
                  <a:rPr lang="en-US" sz="2600" dirty="0">
                    <a:latin typeface="Cambria Math" panose="02040503050406030204" pitchFamily="18" charset="0"/>
                    <a:ea typeface="Cambria Math" panose="02040503050406030204" pitchFamily="18" charset="0"/>
                    <a:cs typeface="Sakkal Majalla" panose="02000000000000000000" pitchFamily="2" charset="-78"/>
                  </a:rPr>
                  <a:t>R</a:t>
                </a:r>
                <a:r>
                  <a:rPr lang="en-US" sz="2600" baseline="-25000" dirty="0">
                    <a:latin typeface="Cambria Math" panose="02040503050406030204" pitchFamily="18" charset="0"/>
                    <a:ea typeface="Cambria Math" panose="02040503050406030204" pitchFamily="18" charset="0"/>
                    <a:cs typeface="Sakkal Majalla" panose="02000000000000000000" pitchFamily="2" charset="-78"/>
                  </a:rPr>
                  <a:t>2</a:t>
                </a:r>
                <a:r>
                  <a:rPr lang="en-US" sz="2600" dirty="0">
                    <a:latin typeface="Cambria Math" panose="02040503050406030204" pitchFamily="18" charset="0"/>
                    <a:ea typeface="Cambria Math" panose="02040503050406030204" pitchFamily="18" charset="0"/>
                    <a:cs typeface="Sakkal Majalla" panose="02000000000000000000" pitchFamily="2" charset="-78"/>
                  </a:rPr>
                  <a:t> = 120 mm ;  time ratio = 1.7)</a:t>
                </a:r>
              </a:p>
              <a:p>
                <a:pPr marL="514350" lvl="0" indent="-514350">
                  <a:lnSpc>
                    <a:spcPct val="150000"/>
                  </a:lnSpc>
                  <a:buSzPct val="120000"/>
                  <a:buFont typeface="+mj-lt"/>
                  <a:buAutoNum type="arabicPeriod"/>
                </a:pPr>
                <a:r>
                  <a:rPr lang="ar-EG" sz="2800" b="1" dirty="0">
                    <a:latin typeface="Cambria Math" panose="02040503050406030204" pitchFamily="18" charset="0"/>
                    <a:ea typeface="Cambria Math" panose="02040503050406030204" pitchFamily="18" charset="0"/>
                    <a:cs typeface="Sakkal Majalla" panose="02000000000000000000" pitchFamily="2" charset="-78"/>
                  </a:rPr>
                  <a:t>تقدير الزاوية </a:t>
                </a:r>
                <a:r>
                  <a:rPr lang="en-US" sz="2800" b="1" dirty="0">
                    <a:latin typeface="Cambria Math" panose="02040503050406030204" pitchFamily="18" charset="0"/>
                    <a:ea typeface="Cambria Math" panose="02040503050406030204" pitchFamily="18" charset="0"/>
                    <a:cs typeface="Sakkal Majalla" panose="02000000000000000000" pitchFamily="2" charset="-78"/>
                  </a:rPr>
                  <a:t>(</a:t>
                </a:r>
                <a:r>
                  <a:rPr lang="en-US" sz="2800" b="1"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800" b="1" dirty="0">
                    <a:latin typeface="Cambria Math" panose="02040503050406030204" pitchFamily="18" charset="0"/>
                    <a:ea typeface="Cambria Math" panose="02040503050406030204" pitchFamily="18" charset="0"/>
                    <a:cs typeface="Sakkal Majalla" panose="02000000000000000000" pitchFamily="2" charset="-78"/>
                  </a:rPr>
                  <a:t>)</a:t>
                </a:r>
                <a:r>
                  <a:rPr lang="ar-EG" sz="2800" b="1" dirty="0">
                    <a:latin typeface="Cambria Math" panose="02040503050406030204" pitchFamily="18" charset="0"/>
                    <a:ea typeface="Cambria Math" panose="02040503050406030204" pitchFamily="18" charset="0"/>
                    <a:cs typeface="Sakkal Majalla" panose="02000000000000000000" pitchFamily="2" charset="-78"/>
                  </a:rPr>
                  <a:t> عن طريق النسبة بين زمن مشوار القطع وزمن مشوار الإرتداد</a:t>
                </a:r>
                <a:endParaRPr lang="en-US" sz="2800" dirty="0">
                  <a:latin typeface="Cambria Math" panose="02040503050406030204" pitchFamily="18" charset="0"/>
                  <a:ea typeface="Cambria Math" panose="02040503050406030204" pitchFamily="18" charset="0"/>
                  <a:cs typeface="Sakkal Majalla" panose="02000000000000000000" pitchFamily="2" charset="-78"/>
                </a:endParaRPr>
              </a:p>
              <a:p>
                <a:pPr rtl="0">
                  <a:lnSpc>
                    <a:spcPct val="150000"/>
                  </a:lnSpc>
                </a:pPr>
                <a14:m>
                  <m:oMathPara xmlns:m="http://schemas.openxmlformats.org/officeDocument/2006/math">
                    <m:oMathParaPr>
                      <m:jc m:val="centerGroup"/>
                    </m:oMathParaPr>
                    <m:oMath xmlns:m="http://schemas.openxmlformats.org/officeDocument/2006/math">
                      <m:r>
                        <m:rPr>
                          <m:nor/>
                        </m:rPr>
                        <a:rPr lang="en-US" sz="2800">
                          <a:latin typeface="Cambria Math" panose="02040503050406030204" pitchFamily="18" charset="0"/>
                          <a:ea typeface="Cambria Math" panose="02040503050406030204" pitchFamily="18" charset="0"/>
                          <a:cs typeface="Sakkal Majalla" panose="02000000000000000000" pitchFamily="2" charset="-78"/>
                        </a:rPr>
                        <m:t>∵</m:t>
                      </m:r>
                      <m:r>
                        <m:rPr>
                          <m:nor/>
                        </m:rPr>
                        <a:rPr lang="en-US" sz="2800" i="1">
                          <a:latin typeface="Cambria Math" panose="02040503050406030204" pitchFamily="18" charset="0"/>
                          <a:ea typeface="Cambria Math" panose="02040503050406030204" pitchFamily="18" charset="0"/>
                          <a:cs typeface="Sakkal Majalla" panose="02000000000000000000" pitchFamily="2" charset="-78"/>
                        </a:rPr>
                        <m:t> </m:t>
                      </m:r>
                      <m:f>
                        <m:fPr>
                          <m:ctrlPr>
                            <a:rPr lang="en-US" sz="2800" i="1">
                              <a:latin typeface="Cambria Math" panose="02040503050406030204" pitchFamily="18" charset="0"/>
                              <a:ea typeface="Cambria Math" panose="02040503050406030204" pitchFamily="18" charset="0"/>
                            </a:rPr>
                          </m:ctrlPr>
                        </m:fPr>
                        <m:num>
                          <m:r>
                            <m:rPr>
                              <m:nor/>
                            </m:rPr>
                            <a:rPr lang="en-US" sz="2800">
                              <a:latin typeface="Cambria Math" panose="02040503050406030204" pitchFamily="18" charset="0"/>
                              <a:ea typeface="Cambria Math" panose="02040503050406030204" pitchFamily="18" charset="0"/>
                              <a:cs typeface="Sakkal Majalla" panose="02000000000000000000" pitchFamily="2" charset="-78"/>
                            </a:rPr>
                            <m:t>Time</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of</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cutting</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stroke</m:t>
                          </m:r>
                        </m:num>
                        <m:den>
                          <m:r>
                            <m:rPr>
                              <m:nor/>
                            </m:rPr>
                            <a:rPr lang="en-US" sz="2800">
                              <a:latin typeface="Cambria Math" panose="02040503050406030204" pitchFamily="18" charset="0"/>
                              <a:ea typeface="Cambria Math" panose="02040503050406030204" pitchFamily="18" charset="0"/>
                              <a:cs typeface="Sakkal Majalla" panose="02000000000000000000" pitchFamily="2" charset="-78"/>
                            </a:rPr>
                            <m:t>Time</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of</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return</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stroke</m:t>
                          </m:r>
                        </m:den>
                      </m:f>
                      <m:r>
                        <m:rPr>
                          <m:nor/>
                        </m:rPr>
                        <a:rPr lang="en-US" sz="2800">
                          <a:latin typeface="Cambria Math" panose="02040503050406030204" pitchFamily="18" charset="0"/>
                          <a:ea typeface="Cambria Math" panose="02040503050406030204" pitchFamily="18" charset="0"/>
                          <a:cs typeface="Sakkal Majalla" panose="02000000000000000000" pitchFamily="2" charset="-78"/>
                        </a:rPr>
                        <m:t>=</m:t>
                      </m:r>
                      <m:r>
                        <a:rPr lang="en-US" sz="2800" i="1">
                          <a:latin typeface="Cambria Math" panose="02040503050406030204" pitchFamily="18" charset="0"/>
                          <a:ea typeface="Cambria Math" panose="02040503050406030204" pitchFamily="18" charset="0"/>
                        </a:rPr>
                        <m:t> </m:t>
                      </m:r>
                      <m:f>
                        <m:fPr>
                          <m:ctrlPr>
                            <a:rPr lang="en-US" sz="2800" i="1">
                              <a:latin typeface="Cambria Math" panose="02040503050406030204" pitchFamily="18" charset="0"/>
                              <a:ea typeface="Cambria Math" panose="02040503050406030204" pitchFamily="18" charset="0"/>
                            </a:rPr>
                          </m:ctrlPr>
                        </m:fPr>
                        <m:num>
                          <m:r>
                            <m:rPr>
                              <m:nor/>
                            </m:rPr>
                            <a:rPr lang="en-US" sz="2800">
                              <a:latin typeface="Cambria Math" panose="02040503050406030204" pitchFamily="18" charset="0"/>
                              <a:ea typeface="Cambria Math" panose="02040503050406030204" pitchFamily="18" charset="0"/>
                              <a:cs typeface="Sakkal Majalla" panose="02000000000000000000" pitchFamily="2" charset="-78"/>
                            </a:rPr>
                            <m:t>(</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360</m:t>
                              </m:r>
                            </m:e>
                            <m:sup>
                              <m:r>
                                <a:rPr lang="en-US" sz="2800" i="1">
                                  <a:latin typeface="Cambria Math" panose="02040503050406030204" pitchFamily="18" charset="0"/>
                                  <a:ea typeface="Cambria Math" panose="02040503050406030204" pitchFamily="18" charset="0"/>
                                </a:rPr>
                                <m:t>°</m:t>
                              </m:r>
                            </m:sup>
                          </m:sSup>
                          <m:r>
                            <m:rPr>
                              <m:nor/>
                            </m:rPr>
                            <a:rPr lang="en-US" sz="2800" i="1">
                              <a:latin typeface="Cambria Math" panose="02040503050406030204" pitchFamily="18" charset="0"/>
                              <a:ea typeface="Cambria Math" panose="02040503050406030204" pitchFamily="18" charset="0"/>
                              <a:cs typeface="Sakkal Majalla" panose="02000000000000000000" pitchFamily="2" charset="-78"/>
                            </a:rPr>
                            <m:t>−</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α</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m:t>
                          </m:r>
                        </m:num>
                        <m:den>
                          <m:r>
                            <m:rPr>
                              <m:nor/>
                            </m:rPr>
                            <a:rPr lang="en-US" sz="2800">
                              <a:latin typeface="Cambria Math" panose="02040503050406030204" pitchFamily="18" charset="0"/>
                              <a:ea typeface="Cambria Math" panose="02040503050406030204" pitchFamily="18" charset="0"/>
                              <a:cs typeface="Sakkal Majalla" panose="02000000000000000000" pitchFamily="2" charset="-78"/>
                            </a:rPr>
                            <m:t>α</m:t>
                          </m:r>
                        </m:den>
                      </m:f>
                    </m:oMath>
                  </m:oMathPara>
                </a14:m>
                <a:endParaRPr lang="en-US" sz="2800" dirty="0">
                  <a:latin typeface="Cambria Math" panose="02040503050406030204" pitchFamily="18" charset="0"/>
                  <a:ea typeface="Cambria Math" panose="02040503050406030204" pitchFamily="18" charset="0"/>
                  <a:cs typeface="Sakkal Majalla" panose="02000000000000000000" pitchFamily="2" charset="-78"/>
                </a:endParaRPr>
              </a:p>
              <a:p>
                <a:pPr rtl="0">
                  <a:lnSpc>
                    <a:spcPct val="150000"/>
                  </a:lnSpc>
                </a:pPr>
                <a14:m>
                  <m:oMathPara xmlns:m="http://schemas.openxmlformats.org/officeDocument/2006/math">
                    <m:oMathParaPr>
                      <m:jc m:val="centerGroup"/>
                    </m:oMathParaPr>
                    <m:oMath xmlns:m="http://schemas.openxmlformats.org/officeDocument/2006/math">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1</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7</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m:t>
                      </m:r>
                      <m:r>
                        <a:rPr lang="en-US" sz="2800">
                          <a:latin typeface="Cambria Math" panose="02040503050406030204" pitchFamily="18" charset="0"/>
                          <a:ea typeface="Cambria Math" panose="02040503050406030204" pitchFamily="18" charset="0"/>
                        </a:rPr>
                        <m:t> </m:t>
                      </m:r>
                      <m:f>
                        <m:fPr>
                          <m:ctrlPr>
                            <a:rPr lang="en-US" sz="2800" i="1">
                              <a:latin typeface="Cambria Math" panose="02040503050406030204" pitchFamily="18" charset="0"/>
                              <a:ea typeface="Cambria Math" panose="02040503050406030204" pitchFamily="18" charset="0"/>
                            </a:rPr>
                          </m:ctrlPr>
                        </m:fPr>
                        <m:num>
                          <m:r>
                            <m:rPr>
                              <m:nor/>
                            </m:rPr>
                            <a:rPr lang="en-US" sz="2800">
                              <a:latin typeface="Cambria Math" panose="02040503050406030204" pitchFamily="18" charset="0"/>
                              <a:ea typeface="Cambria Math" panose="02040503050406030204" pitchFamily="18" charset="0"/>
                              <a:cs typeface="Sakkal Majalla" panose="02000000000000000000" pitchFamily="2" charset="-78"/>
                            </a:rPr>
                            <m:t>(</m:t>
                          </m:r>
                          <m:sSup>
                            <m:sSupPr>
                              <m:ctrlPr>
                                <a:rPr lang="en-US" sz="2800" i="1">
                                  <a:latin typeface="Cambria Math" panose="02040503050406030204" pitchFamily="18" charset="0"/>
                                  <a:ea typeface="Cambria Math" panose="02040503050406030204" pitchFamily="18" charset="0"/>
                                </a:rPr>
                              </m:ctrlPr>
                            </m:sSupPr>
                            <m:e>
                              <m:r>
                                <a:rPr lang="en-US" sz="2800">
                                  <a:latin typeface="Cambria Math" panose="02040503050406030204" pitchFamily="18" charset="0"/>
                                  <a:ea typeface="Cambria Math" panose="02040503050406030204" pitchFamily="18" charset="0"/>
                                </a:rPr>
                                <m:t>360</m:t>
                              </m:r>
                            </m:e>
                            <m:sup>
                              <m:r>
                                <a:rPr lang="en-US" sz="2800">
                                  <a:latin typeface="Cambria Math" panose="02040503050406030204" pitchFamily="18" charset="0"/>
                                  <a:ea typeface="Cambria Math" panose="02040503050406030204" pitchFamily="18" charset="0"/>
                                </a:rPr>
                                <m:t>°</m:t>
                              </m:r>
                            </m:sup>
                          </m:sSup>
                          <m:r>
                            <m:rPr>
                              <m:nor/>
                            </m:rPr>
                            <a:rPr lang="en-US" sz="2800" i="1">
                              <a:latin typeface="Cambria Math" panose="02040503050406030204" pitchFamily="18" charset="0"/>
                              <a:ea typeface="Cambria Math" panose="02040503050406030204" pitchFamily="18" charset="0"/>
                              <a:cs typeface="Sakkal Majalla" panose="02000000000000000000" pitchFamily="2" charset="-78"/>
                            </a:rPr>
                            <m:t>−</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α</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m:t>
                          </m:r>
                        </m:num>
                        <m:den>
                          <m:r>
                            <m:rPr>
                              <m:nor/>
                            </m:rPr>
                            <a:rPr lang="en-US" sz="2800">
                              <a:latin typeface="Cambria Math" panose="02040503050406030204" pitchFamily="18" charset="0"/>
                              <a:ea typeface="Cambria Math" panose="02040503050406030204" pitchFamily="18" charset="0"/>
                              <a:cs typeface="Sakkal Majalla" panose="02000000000000000000" pitchFamily="2" charset="-78"/>
                            </a:rPr>
                            <m:t>α</m:t>
                          </m:r>
                        </m:den>
                      </m:f>
                    </m:oMath>
                  </m:oMathPara>
                </a14:m>
                <a:endParaRPr lang="en-US" sz="2800" dirty="0">
                  <a:latin typeface="Cambria Math" panose="02040503050406030204" pitchFamily="18" charset="0"/>
                  <a:ea typeface="Cambria Math" panose="02040503050406030204" pitchFamily="18" charset="0"/>
                  <a:cs typeface="Sakkal Majalla" panose="02000000000000000000" pitchFamily="2" charset="-78"/>
                </a:endParaRPr>
              </a:p>
              <a:p>
                <a:pPr rtl="0">
                  <a:lnSpc>
                    <a:spcPct val="150000"/>
                  </a:lnSpc>
                </a:pPr>
                <a14:m>
                  <m:oMathPara xmlns:m="http://schemas.openxmlformats.org/officeDocument/2006/math">
                    <m:oMathParaPr>
                      <m:jc m:val="centerGroup"/>
                    </m:oMathParaPr>
                    <m:oMath xmlns:m="http://schemas.openxmlformats.org/officeDocument/2006/math">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α</m:t>
                      </m:r>
                      <m:r>
                        <m:rPr>
                          <m:nor/>
                        </m:rPr>
                        <a:rPr lang="en-US" sz="2800">
                          <a:latin typeface="Cambria Math" panose="02040503050406030204" pitchFamily="18" charset="0"/>
                          <a:ea typeface="Cambria Math" panose="02040503050406030204" pitchFamily="18" charset="0"/>
                          <a:cs typeface="Sakkal Majalla" panose="02000000000000000000" pitchFamily="2" charset="-78"/>
                        </a:rPr>
                        <m:t> =</m:t>
                      </m:r>
                      <m:r>
                        <a:rPr lang="en-US" sz="2800">
                          <a:latin typeface="Cambria Math" panose="02040503050406030204" pitchFamily="18" charset="0"/>
                          <a:ea typeface="Cambria Math" panose="02040503050406030204" pitchFamily="18" charset="0"/>
                        </a:rPr>
                        <m:t> </m:t>
                      </m:r>
                      <m:sSup>
                        <m:sSupPr>
                          <m:ctrlPr>
                            <a:rPr lang="en-US" sz="2800" i="1">
                              <a:latin typeface="Cambria Math" panose="02040503050406030204" pitchFamily="18" charset="0"/>
                              <a:ea typeface="Cambria Math" panose="02040503050406030204" pitchFamily="18" charset="0"/>
                            </a:rPr>
                          </m:ctrlPr>
                        </m:sSupPr>
                        <m:e>
                          <m:r>
                            <a:rPr lang="en-US" sz="2800">
                              <a:latin typeface="Cambria Math" panose="02040503050406030204" pitchFamily="18" charset="0"/>
                              <a:ea typeface="Cambria Math" panose="02040503050406030204" pitchFamily="18" charset="0"/>
                            </a:rPr>
                            <m:t>133</m:t>
                          </m:r>
                          <m:r>
                            <a:rPr lang="en-US" sz="2800">
                              <a:latin typeface="Cambria Math" panose="02040503050406030204" pitchFamily="18" charset="0"/>
                              <a:ea typeface="Cambria Math" panose="02040503050406030204" pitchFamily="18" charset="0"/>
                            </a:rPr>
                            <m:t>.</m:t>
                          </m:r>
                          <m:r>
                            <a:rPr lang="en-US" sz="2800">
                              <a:latin typeface="Cambria Math" panose="02040503050406030204" pitchFamily="18" charset="0"/>
                              <a:ea typeface="Cambria Math" panose="02040503050406030204" pitchFamily="18" charset="0"/>
                            </a:rPr>
                            <m:t>3</m:t>
                          </m:r>
                        </m:e>
                        <m:sup>
                          <m:r>
                            <a:rPr lang="en-US" sz="2800">
                              <a:latin typeface="Cambria Math" panose="02040503050406030204" pitchFamily="18" charset="0"/>
                              <a:ea typeface="Cambria Math" panose="02040503050406030204" pitchFamily="18" charset="0"/>
                            </a:rPr>
                            <m:t>∘</m:t>
                          </m:r>
                        </m:sup>
                      </m:sSup>
                    </m:oMath>
                  </m:oMathPara>
                </a14:m>
                <a:endParaRPr lang="en-US" sz="1400"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1259632" y="1108796"/>
                <a:ext cx="7632848" cy="5618398"/>
              </a:xfrm>
              <a:prstGeom prst="rect">
                <a:avLst/>
              </a:prstGeom>
              <a:blipFill rotWithShape="1">
                <a:blip r:embed="rId2"/>
                <a:stretch>
                  <a:fillRect r="-2236"/>
                </a:stretch>
              </a:blipFill>
            </p:spPr>
            <p:txBody>
              <a:bodyPr/>
              <a:lstStyle/>
              <a:p>
                <a:r>
                  <a:rPr lang="ar-EG">
                    <a:noFill/>
                  </a:rPr>
                  <a:t> </a:t>
                </a:r>
              </a:p>
            </p:txBody>
          </p:sp>
        </mc:Fallback>
      </mc:AlternateContent>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altLang="ar-EG"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27901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chor="t">
            <a:noAutofit/>
          </a:bodyPr>
          <a:lstStyle/>
          <a:p>
            <a:pPr marL="457200" indent="-457200" algn="ctr"/>
            <a:r>
              <a:rPr lang="ar-EG" sz="36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تابع الحـــــــــــــــــــــل</a:t>
            </a:r>
            <a:endParaRPr lang="ar-EG" sz="36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alt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altLang="ar-EG"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7" name="Picture 5"/>
          <p:cNvPicPr>
            <a:picLocks noChangeAspect="1" noChangeArrowheads="1"/>
          </p:cNvPicPr>
          <p:nvPr/>
        </p:nvPicPr>
        <p:blipFill>
          <a:blip r:embed="rId2">
            <a:extLst>
              <a:ext uri="{28A0092B-C50C-407E-A947-70E740481C1C}">
                <a14:useLocalDpi xmlns:a14="http://schemas.microsoft.com/office/drawing/2010/main" val="0"/>
              </a:ext>
            </a:extLst>
          </a:blip>
          <a:srcRect l="6174" t="7596"/>
          <a:stretch>
            <a:fillRect/>
          </a:stretch>
        </p:blipFill>
        <p:spPr bwMode="auto">
          <a:xfrm>
            <a:off x="1224302" y="2564904"/>
            <a:ext cx="3491714" cy="31683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Rectangle 6"/>
              <p:cNvSpPr/>
              <p:nvPr/>
            </p:nvSpPr>
            <p:spPr>
              <a:xfrm>
                <a:off x="4211960" y="1196752"/>
                <a:ext cx="4680520" cy="5393143"/>
              </a:xfrm>
              <a:prstGeom prst="rect">
                <a:avLst/>
              </a:prstGeom>
            </p:spPr>
            <p:txBody>
              <a:bodyPr wrap="square">
                <a:spAutoFit/>
              </a:bodyPr>
              <a:lstStyle/>
              <a:p>
                <a:pPr marL="342900" lvl="0" indent="-342900" algn="justLow" fontAlgn="base">
                  <a:lnSpc>
                    <a:spcPct val="120000"/>
                  </a:lnSpc>
                  <a:spcBef>
                    <a:spcPct val="0"/>
                  </a:spcBef>
                  <a:spcAft>
                    <a:spcPct val="0"/>
                  </a:spcAft>
                  <a:buSzPct val="120000"/>
                  <a:buFont typeface="+mj-lt"/>
                  <a:buAutoNum type="arabicPeriod" startAt="2"/>
                  <a:tabLst>
                    <a:tab pos="457200" algn="l"/>
                  </a:tabLst>
                </a:pPr>
                <a:r>
                  <a:rPr lang="ar-EG" altLang="ar-EG" sz="24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رسم الوضع التشغيلي لمرفق الآلية بمقياس رسم مناسب</a:t>
                </a:r>
                <a:endParaRPr lang="en-US" altLang="ar-EG" sz="105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marL="914400" lvl="1" indent="-457200" algn="justLow" eaLnBrk="0" fontAlgn="base" hangingPunct="0">
                  <a:lnSpc>
                    <a:spcPct val="120000"/>
                  </a:lnSpc>
                  <a:spcBef>
                    <a:spcPct val="0"/>
                  </a:spcBef>
                  <a:spcAft>
                    <a:spcPct val="0"/>
                  </a:spcAft>
                  <a:buFont typeface="Wingdings" panose="05000000000000000000" pitchFamily="2" charset="2"/>
                  <a:buChar char="§"/>
                  <a:tabLst>
                    <a:tab pos="457200" algn="l"/>
                  </a:tabLst>
                </a:pPr>
                <a:r>
                  <a:rPr lang="ar-EG" altLang="ar-EG" sz="24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من هندسة الشكل يقدر  طول الضلعين </a:t>
                </a:r>
                <a:r>
                  <a:rPr lang="en-US" altLang="ar-EG" sz="20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AC and AP</a:t>
                </a:r>
                <a:r>
                  <a:rPr lang="ar-EG" altLang="ar-EG" sz="24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كما </a:t>
                </a:r>
                <a:r>
                  <a:rPr lang="ar-EG" altLang="ar-EG" sz="2400" b="1"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يلي:</a:t>
                </a:r>
                <a:endParaRPr lang="ar-EG" altLang="ar-EG" sz="105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marL="914400" lvl="1" indent="-457200" algn="justLow" eaLnBrk="0" fontAlgn="base" hangingPunct="0">
                  <a:lnSpc>
                    <a:spcPct val="120000"/>
                  </a:lnSpc>
                  <a:spcBef>
                    <a:spcPct val="0"/>
                  </a:spcBef>
                  <a:spcAft>
                    <a:spcPct val="0"/>
                  </a:spcAft>
                  <a:buFont typeface="Wingdings" panose="05000000000000000000" pitchFamily="2" charset="2"/>
                  <a:buChar char="§"/>
                  <a:tabLst>
                    <a:tab pos="457200" algn="l"/>
                  </a:tabLst>
                </a:pPr>
                <a:r>
                  <a:rPr lang="ar-EG" altLang="ar-EG" sz="2400" b="1"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أولا</a:t>
                </a:r>
                <a:r>
                  <a:rPr lang="ar-EG" altLang="ar-EG" sz="24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طول الضلع </a:t>
                </a:r>
                <a:r>
                  <a:rPr lang="en-US" altLang="ar-EG" sz="20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AC</a:t>
                </a:r>
                <a:r>
                  <a:rPr lang="ar-EG" altLang="ar-EG" sz="24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endParaRPr lang="ar-EG" altLang="ar-EG" sz="2400" b="1"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lvl="2" algn="justLow" eaLnBrk="0" fontAlgn="base" hangingPunct="0">
                  <a:lnSpc>
                    <a:spcPct val="120000"/>
                  </a:lnSpc>
                  <a:spcBef>
                    <a:spcPct val="0"/>
                  </a:spcBef>
                  <a:spcAft>
                    <a:spcPct val="0"/>
                  </a:spcAft>
                  <a:tabLst>
                    <a:tab pos="457200" algn="l"/>
                  </a:tabLst>
                </a:pPr>
                <a:r>
                  <a:rPr lang="ar-EG" altLang="ar-EG" sz="2400" b="1"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t>
                </a:r>
                <a:r>
                  <a:rPr lang="ar-EG" altLang="ar-EG" sz="24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من المثلث القائم </a:t>
                </a:r>
                <a:r>
                  <a:rPr lang="en-US" altLang="ar-EG" sz="24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t>
                </a:r>
                <a:r>
                  <a:rPr lang="en-US" altLang="ar-EG" sz="20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AB</a:t>
                </a:r>
                <a:r>
                  <a:rPr lang="en-US" altLang="ar-EG" sz="2000" b="1" baseline="-30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1</a:t>
                </a:r>
                <a:r>
                  <a:rPr lang="en-US" altLang="ar-EG" sz="2000" b="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C</a:t>
                </a:r>
                <a:endParaRPr lang="en-US" altLang="ar-EG" sz="105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marL="1092200" algn="just" rtl="0">
                  <a:lnSpc>
                    <a:spcPct val="120000"/>
                  </a:lnSpc>
                  <a:spcAft>
                    <a:spcPts val="0"/>
                  </a:spcAft>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ea typeface="Cambria Math" panose="02040503050406030204" pitchFamily="18" charset="0"/>
                          <a:cs typeface="Sakkal Majalla"/>
                        </a:rPr>
                        <m:t>∵</m:t>
                      </m:r>
                      <m:func>
                        <m:funcPr>
                          <m:ctrlPr>
                            <a:rPr lang="en-US" sz="2000" i="1">
                              <a:effectLst/>
                              <a:latin typeface="Cambria Math" panose="02040503050406030204" pitchFamily="18" charset="0"/>
                              <a:ea typeface="Cambria Math" panose="02040503050406030204" pitchFamily="18" charset="0"/>
                              <a:cs typeface="Sakkal Majalla"/>
                            </a:rPr>
                          </m:ctrlPr>
                        </m:funcPr>
                        <m:fName>
                          <m:r>
                            <m:rPr>
                              <m:sty m:val="p"/>
                            </m:rPr>
                            <a:rPr lang="en-US" sz="2000">
                              <a:effectLst/>
                              <a:latin typeface="Cambria Math" panose="02040503050406030204" pitchFamily="18" charset="0"/>
                              <a:ea typeface="Cambria Math" panose="02040503050406030204" pitchFamily="18" charset="0"/>
                              <a:cs typeface="Sakkal Majalla"/>
                            </a:rPr>
                            <m:t>sin</m:t>
                          </m:r>
                        </m:fName>
                        <m:e>
                          <m:d>
                            <m:dPr>
                              <m:ctrlPr>
                                <a:rPr lang="en-US" sz="2000" i="1">
                                  <a:effectLst/>
                                  <a:latin typeface="Cambria Math" panose="02040503050406030204" pitchFamily="18" charset="0"/>
                                  <a:ea typeface="Cambria Math" panose="02040503050406030204" pitchFamily="18" charset="0"/>
                                  <a:cs typeface="Sakkal Majalla"/>
                                </a:rPr>
                              </m:ctrlPr>
                            </m:dPr>
                            <m:e>
                              <m:sSup>
                                <m:sSupPr>
                                  <m:ctrlPr>
                                    <a:rPr lang="en-US" sz="2000" i="1">
                                      <a:effectLst/>
                                      <a:latin typeface="Cambria Math" panose="02040503050406030204" pitchFamily="18" charset="0"/>
                                      <a:ea typeface="Cambria Math" panose="02040503050406030204" pitchFamily="18" charset="0"/>
                                      <a:cs typeface="Sakkal Majalla"/>
                                    </a:rPr>
                                  </m:ctrlPr>
                                </m:sSupPr>
                                <m:e>
                                  <m:r>
                                    <a:rPr lang="en-US" sz="2000">
                                      <a:effectLst/>
                                      <a:latin typeface="Cambria Math" panose="02040503050406030204" pitchFamily="18" charset="0"/>
                                      <a:ea typeface="Cambria Math" panose="02040503050406030204" pitchFamily="18" charset="0"/>
                                      <a:cs typeface="Sakkal Majalla"/>
                                    </a:rPr>
                                    <m:t>90</m:t>
                                  </m:r>
                                </m:e>
                                <m:sup>
                                  <m:r>
                                    <a:rPr lang="en-US" sz="2000">
                                      <a:effectLst/>
                                      <a:latin typeface="Cambria Math" panose="02040503050406030204" pitchFamily="18" charset="0"/>
                                      <a:ea typeface="Cambria Math" panose="02040503050406030204" pitchFamily="18" charset="0"/>
                                      <a:cs typeface="Sakkal Majalla"/>
                                    </a:rPr>
                                    <m:t>°</m:t>
                                  </m:r>
                                </m:sup>
                              </m:sSup>
                              <m:r>
                                <a:rPr lang="en-US" sz="2000" i="1">
                                  <a:effectLst/>
                                  <a:latin typeface="Cambria Math" panose="02040503050406030204" pitchFamily="18" charset="0"/>
                                  <a:ea typeface="Cambria Math" panose="02040503050406030204" pitchFamily="18" charset="0"/>
                                  <a:cs typeface="Sakkal Majalla"/>
                                </a:rPr>
                                <m:t>−</m:t>
                              </m:r>
                              <m:f>
                                <m:fPr>
                                  <m:ctrlPr>
                                    <a:rPr lang="en-US" sz="2000" i="1">
                                      <a:effectLst/>
                                      <a:latin typeface="Cambria Math" panose="02040503050406030204" pitchFamily="18" charset="0"/>
                                      <a:ea typeface="Cambria Math" panose="02040503050406030204" pitchFamily="18" charset="0"/>
                                      <a:cs typeface="Sakkal Majalla"/>
                                    </a:rPr>
                                  </m:ctrlPr>
                                </m:fPr>
                                <m:num>
                                  <m:r>
                                    <m:rPr>
                                      <m:sty m:val="p"/>
                                    </m:rPr>
                                    <a:rPr lang="en-US" sz="2000">
                                      <a:effectLst/>
                                      <a:latin typeface="Cambria Math" panose="02040503050406030204" pitchFamily="18" charset="0"/>
                                      <a:ea typeface="Cambria Math" panose="02040503050406030204" pitchFamily="18" charset="0"/>
                                      <a:cs typeface="Sakkal Majalla"/>
                                    </a:rPr>
                                    <m:t>α</m:t>
                                  </m:r>
                                </m:num>
                                <m:den>
                                  <m:r>
                                    <a:rPr lang="en-US" sz="2000">
                                      <a:effectLst/>
                                      <a:latin typeface="Cambria Math" panose="02040503050406030204" pitchFamily="18" charset="0"/>
                                      <a:ea typeface="Cambria Math" panose="02040503050406030204" pitchFamily="18" charset="0"/>
                                      <a:cs typeface="Sakkal Majalla"/>
                                    </a:rPr>
                                    <m:t>2</m:t>
                                  </m:r>
                                </m:den>
                              </m:f>
                            </m:e>
                          </m:d>
                          <m:r>
                            <a:rPr lang="en-US" sz="2000">
                              <a:effectLst/>
                              <a:latin typeface="Cambria Math" panose="02040503050406030204" pitchFamily="18" charset="0"/>
                              <a:ea typeface="Cambria Math" panose="02040503050406030204" pitchFamily="18" charset="0"/>
                              <a:cs typeface="Sakkal Majalla"/>
                            </a:rPr>
                            <m:t>=</m:t>
                          </m:r>
                          <m:f>
                            <m:fPr>
                              <m:ctrlPr>
                                <a:rPr lang="en-US" sz="2000" i="1">
                                  <a:effectLst/>
                                  <a:latin typeface="Cambria Math" panose="02040503050406030204" pitchFamily="18" charset="0"/>
                                  <a:ea typeface="Cambria Math" panose="02040503050406030204" pitchFamily="18" charset="0"/>
                                  <a:cs typeface="Sakkal Majalla"/>
                                </a:rPr>
                              </m:ctrlPr>
                            </m:fPr>
                            <m:num>
                              <m:sSub>
                                <m:sSubPr>
                                  <m:ctrlPr>
                                    <a:rPr lang="en-US" sz="2000" i="1">
                                      <a:effectLst/>
                                      <a:latin typeface="Cambria Math" panose="02040503050406030204" pitchFamily="18" charset="0"/>
                                      <a:ea typeface="Cambria Math" panose="02040503050406030204" pitchFamily="18" charset="0"/>
                                      <a:cs typeface="Sakkal Majalla"/>
                                    </a:rPr>
                                  </m:ctrlPr>
                                </m:sSubPr>
                                <m:e>
                                  <m:r>
                                    <m:rPr>
                                      <m:sty m:val="p"/>
                                    </m:rPr>
                                    <a:rPr lang="en-US" sz="2000">
                                      <a:effectLst/>
                                      <a:latin typeface="Cambria Math" panose="02040503050406030204" pitchFamily="18" charset="0"/>
                                      <a:ea typeface="Cambria Math" panose="02040503050406030204" pitchFamily="18" charset="0"/>
                                      <a:cs typeface="Sakkal Majalla"/>
                                    </a:rPr>
                                    <m:t>B</m:t>
                                  </m:r>
                                </m:e>
                                <m:sub>
                                  <m:r>
                                    <a:rPr lang="en-US" sz="2000">
                                      <a:effectLst/>
                                      <a:latin typeface="Cambria Math" panose="02040503050406030204" pitchFamily="18" charset="0"/>
                                      <a:ea typeface="Cambria Math" panose="02040503050406030204" pitchFamily="18" charset="0"/>
                                      <a:cs typeface="Sakkal Majalla"/>
                                    </a:rPr>
                                    <m:t>1</m:t>
                                  </m:r>
                                </m:sub>
                              </m:sSub>
                              <m:r>
                                <m:rPr>
                                  <m:sty m:val="p"/>
                                </m:rPr>
                                <a:rPr lang="en-US" sz="2000">
                                  <a:effectLst/>
                                  <a:latin typeface="Cambria Math" panose="02040503050406030204" pitchFamily="18" charset="0"/>
                                  <a:ea typeface="Cambria Math" panose="02040503050406030204" pitchFamily="18" charset="0"/>
                                  <a:cs typeface="Sakkal Majalla"/>
                                </a:rPr>
                                <m:t>C</m:t>
                              </m:r>
                            </m:num>
                            <m:den>
                              <m:r>
                                <m:rPr>
                                  <m:sty m:val="p"/>
                                </m:rPr>
                                <a:rPr lang="en-US" sz="2000">
                                  <a:effectLst/>
                                  <a:latin typeface="Cambria Math" panose="02040503050406030204" pitchFamily="18" charset="0"/>
                                  <a:ea typeface="Cambria Math" panose="02040503050406030204" pitchFamily="18" charset="0"/>
                                  <a:cs typeface="Sakkal Majalla"/>
                                </a:rPr>
                                <m:t>AC</m:t>
                              </m:r>
                            </m:den>
                          </m:f>
                        </m:e>
                      </m:func>
                    </m:oMath>
                  </m:oMathPara>
                </a14:m>
                <a:endParaRPr lang="en-US" sz="1400" dirty="0" smtClean="0">
                  <a:effectLst/>
                  <a:latin typeface="Cambria Math" panose="02040503050406030204" pitchFamily="18" charset="0"/>
                  <a:ea typeface="Cambria Math" panose="02040503050406030204" pitchFamily="18" charset="0"/>
                  <a:cs typeface="Sakkal Majalla" panose="02000000000000000000" pitchFamily="2" charset="-78"/>
                </a:endParaRPr>
              </a:p>
              <a:p>
                <a:pPr rtl="0">
                  <a:lnSpc>
                    <a:spcPct val="120000"/>
                  </a:lnSpc>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ea typeface="Cambria Math" panose="02040503050406030204" pitchFamily="18" charset="0"/>
                          <a:cs typeface="Sakkal Majalla"/>
                        </a:rPr>
                        <m:t>∴</m:t>
                      </m:r>
                      <m:r>
                        <m:rPr>
                          <m:sty m:val="p"/>
                        </m:rPr>
                        <a:rPr lang="en-US" sz="2000">
                          <a:latin typeface="Cambria Math" panose="02040503050406030204" pitchFamily="18" charset="0"/>
                          <a:ea typeface="Cambria Math" panose="02040503050406030204" pitchFamily="18" charset="0"/>
                          <a:cs typeface="Sakkal Majalla"/>
                        </a:rPr>
                        <m:t>AC</m:t>
                      </m:r>
                      <m:r>
                        <a:rPr lang="en-US" sz="2000">
                          <a:latin typeface="Cambria Math" panose="02040503050406030204" pitchFamily="18" charset="0"/>
                          <a:ea typeface="Cambria Math" panose="02040503050406030204" pitchFamily="18" charset="0"/>
                          <a:cs typeface="Sakkal Majalla"/>
                        </a:rPr>
                        <m:t>=</m:t>
                      </m:r>
                      <m:f>
                        <m:fPr>
                          <m:ctrlPr>
                            <a:rPr lang="en-US" sz="2000">
                              <a:latin typeface="Cambria Math" panose="02040503050406030204" pitchFamily="18" charset="0"/>
                              <a:ea typeface="Cambria Math" panose="02040503050406030204" pitchFamily="18" charset="0"/>
                              <a:cs typeface="Sakkal Majalla"/>
                            </a:rPr>
                          </m:ctrlPr>
                        </m:fPr>
                        <m:num>
                          <m:r>
                            <m:rPr>
                              <m:sty m:val="p"/>
                            </m:rPr>
                            <a:rPr lang="en-US" sz="2000">
                              <a:latin typeface="Cambria Math" panose="02040503050406030204" pitchFamily="18" charset="0"/>
                              <a:ea typeface="Cambria Math" panose="02040503050406030204" pitchFamily="18" charset="0"/>
                              <a:cs typeface="Sakkal Majalla"/>
                            </a:rPr>
                            <m:t>sin</m:t>
                          </m:r>
                          <m:d>
                            <m:dPr>
                              <m:ctrlPr>
                                <a:rPr lang="en-US" sz="2000">
                                  <a:latin typeface="Cambria Math" panose="02040503050406030204" pitchFamily="18" charset="0"/>
                                  <a:ea typeface="Cambria Math" panose="02040503050406030204" pitchFamily="18" charset="0"/>
                                  <a:cs typeface="Sakkal Majalla"/>
                                </a:rPr>
                              </m:ctrlPr>
                            </m:dPr>
                            <m:e>
                              <m:sSup>
                                <m:sSupPr>
                                  <m:ctrlPr>
                                    <a:rPr lang="en-US" sz="2000">
                                      <a:latin typeface="Cambria Math" panose="02040503050406030204" pitchFamily="18" charset="0"/>
                                      <a:ea typeface="Cambria Math" panose="02040503050406030204" pitchFamily="18" charset="0"/>
                                      <a:cs typeface="Sakkal Majalla"/>
                                    </a:rPr>
                                  </m:ctrlPr>
                                </m:sSupPr>
                                <m:e>
                                  <m:r>
                                    <a:rPr lang="en-US" sz="2000">
                                      <a:latin typeface="Cambria Math" panose="02040503050406030204" pitchFamily="18" charset="0"/>
                                      <a:ea typeface="Cambria Math" panose="02040503050406030204" pitchFamily="18" charset="0"/>
                                      <a:cs typeface="Sakkal Majalla"/>
                                    </a:rPr>
                                    <m:t>90</m:t>
                                  </m:r>
                                </m:e>
                                <m:sup>
                                  <m:r>
                                    <a:rPr lang="en-US" sz="2000">
                                      <a:latin typeface="Cambria Math" panose="02040503050406030204" pitchFamily="18" charset="0"/>
                                      <a:ea typeface="Cambria Math" panose="02040503050406030204" pitchFamily="18" charset="0"/>
                                      <a:cs typeface="Sakkal Majalla"/>
                                    </a:rPr>
                                    <m:t>°</m:t>
                                  </m:r>
                                </m:sup>
                              </m:sSup>
                              <m:r>
                                <a:rPr lang="en-US" sz="2000">
                                  <a:latin typeface="Cambria Math" panose="02040503050406030204" pitchFamily="18" charset="0"/>
                                  <a:ea typeface="Cambria Math" panose="02040503050406030204" pitchFamily="18" charset="0"/>
                                  <a:cs typeface="Sakkal Majalla"/>
                                </a:rPr>
                                <m:t>−</m:t>
                              </m:r>
                              <m:r>
                                <m:rPr>
                                  <m:sty m:val="p"/>
                                </m:rPr>
                                <a:rPr lang="en-US" sz="2000">
                                  <a:latin typeface="Cambria Math" panose="02040503050406030204" pitchFamily="18" charset="0"/>
                                  <a:ea typeface="Cambria Math" panose="02040503050406030204" pitchFamily="18" charset="0"/>
                                  <a:cs typeface="Sakkal Majalla"/>
                                </a:rPr>
                                <m:t>α</m:t>
                              </m:r>
                              <m:r>
                                <a:rPr lang="en-US" sz="2000">
                                  <a:latin typeface="Cambria Math" panose="02040503050406030204" pitchFamily="18" charset="0"/>
                                  <a:ea typeface="Cambria Math" panose="02040503050406030204" pitchFamily="18" charset="0"/>
                                  <a:cs typeface="Sakkal Majalla"/>
                                </a:rPr>
                                <m:t>/</m:t>
                              </m:r>
                              <m:r>
                                <a:rPr lang="en-US" sz="2000">
                                  <a:latin typeface="Cambria Math" panose="02040503050406030204" pitchFamily="18" charset="0"/>
                                  <a:ea typeface="Cambria Math" panose="02040503050406030204" pitchFamily="18" charset="0"/>
                                  <a:cs typeface="Sakkal Majalla"/>
                                </a:rPr>
                                <m:t>2</m:t>
                              </m:r>
                            </m:e>
                          </m:d>
                        </m:num>
                        <m:den>
                          <m:sSub>
                            <m:sSubPr>
                              <m:ctrlPr>
                                <a:rPr lang="en-US" sz="2000">
                                  <a:latin typeface="Cambria Math" panose="02040503050406030204" pitchFamily="18" charset="0"/>
                                  <a:ea typeface="Cambria Math" panose="02040503050406030204" pitchFamily="18" charset="0"/>
                                  <a:cs typeface="Sakkal Majalla"/>
                                </a:rPr>
                              </m:ctrlPr>
                            </m:sSubPr>
                            <m:e>
                              <m:r>
                                <m:rPr>
                                  <m:sty m:val="p"/>
                                </m:rPr>
                                <a:rPr lang="en-US" sz="2000">
                                  <a:latin typeface="Cambria Math" panose="02040503050406030204" pitchFamily="18" charset="0"/>
                                  <a:ea typeface="Cambria Math" panose="02040503050406030204" pitchFamily="18" charset="0"/>
                                  <a:cs typeface="Sakkal Majalla"/>
                                </a:rPr>
                                <m:t>B</m:t>
                              </m:r>
                            </m:e>
                            <m:sub>
                              <m:r>
                                <a:rPr lang="en-US" sz="2000">
                                  <a:latin typeface="Cambria Math" panose="02040503050406030204" pitchFamily="18" charset="0"/>
                                  <a:ea typeface="Cambria Math" panose="02040503050406030204" pitchFamily="18" charset="0"/>
                                  <a:cs typeface="Sakkal Majalla"/>
                                </a:rPr>
                                <m:t>1</m:t>
                              </m:r>
                            </m:sub>
                          </m:sSub>
                          <m:r>
                            <m:rPr>
                              <m:sty m:val="p"/>
                            </m:rPr>
                            <a:rPr lang="en-US" sz="2000">
                              <a:latin typeface="Cambria Math" panose="02040503050406030204" pitchFamily="18" charset="0"/>
                              <a:ea typeface="Cambria Math" panose="02040503050406030204" pitchFamily="18" charset="0"/>
                              <a:cs typeface="Sakkal Majalla"/>
                            </a:rPr>
                            <m:t>C</m:t>
                          </m:r>
                        </m:den>
                      </m:f>
                      <m:r>
                        <a:rPr lang="en-US" sz="2000">
                          <a:latin typeface="Cambria Math" panose="02040503050406030204" pitchFamily="18" charset="0"/>
                          <a:ea typeface="Cambria Math" panose="02040503050406030204" pitchFamily="18" charset="0"/>
                          <a:cs typeface="Sakkal Majalla"/>
                        </a:rPr>
                        <m:t>=</m:t>
                      </m:r>
                      <m:f>
                        <m:fPr>
                          <m:ctrlPr>
                            <a:rPr lang="en-US" sz="2000">
                              <a:latin typeface="Cambria Math" panose="02040503050406030204" pitchFamily="18" charset="0"/>
                              <a:ea typeface="Cambria Math" panose="02040503050406030204" pitchFamily="18" charset="0"/>
                              <a:cs typeface="Sakkal Majalla"/>
                            </a:rPr>
                          </m:ctrlPr>
                        </m:fPr>
                        <m:num>
                          <m:r>
                            <m:rPr>
                              <m:sty m:val="p"/>
                            </m:rPr>
                            <a:rPr lang="en-US" sz="2000">
                              <a:latin typeface="Cambria Math" panose="02040503050406030204" pitchFamily="18" charset="0"/>
                              <a:ea typeface="Cambria Math" panose="02040503050406030204" pitchFamily="18" charset="0"/>
                              <a:cs typeface="Sakkal Majalla"/>
                            </a:rPr>
                            <m:t>BC</m:t>
                          </m:r>
                        </m:num>
                        <m:den>
                          <m:r>
                            <m:rPr>
                              <m:sty m:val="p"/>
                            </m:rPr>
                            <a:rPr lang="en-US" sz="2000">
                              <a:latin typeface="Cambria Math" panose="02040503050406030204" pitchFamily="18" charset="0"/>
                              <a:ea typeface="Cambria Math" panose="02040503050406030204" pitchFamily="18" charset="0"/>
                              <a:cs typeface="Sakkal Majalla"/>
                            </a:rPr>
                            <m:t>cos</m:t>
                          </m:r>
                          <m:r>
                            <a:rPr lang="en-US" sz="2000">
                              <a:latin typeface="Cambria Math" panose="02040503050406030204" pitchFamily="18" charset="0"/>
                              <a:ea typeface="Cambria Math" panose="02040503050406030204" pitchFamily="18" charset="0"/>
                              <a:cs typeface="Sakkal Majalla"/>
                            </a:rPr>
                            <m:t>⁡(</m:t>
                          </m:r>
                          <m:r>
                            <m:rPr>
                              <m:sty m:val="p"/>
                            </m:rPr>
                            <a:rPr lang="en-US" sz="2000">
                              <a:latin typeface="Cambria Math" panose="02040503050406030204" pitchFamily="18" charset="0"/>
                              <a:ea typeface="Cambria Math" panose="02040503050406030204" pitchFamily="18" charset="0"/>
                              <a:cs typeface="Sakkal Majalla"/>
                            </a:rPr>
                            <m:t>α</m:t>
                          </m:r>
                          <m:r>
                            <a:rPr lang="en-US" sz="2000">
                              <a:latin typeface="Cambria Math" panose="02040503050406030204" pitchFamily="18" charset="0"/>
                              <a:ea typeface="Cambria Math" panose="02040503050406030204" pitchFamily="18" charset="0"/>
                              <a:cs typeface="Sakkal Majalla"/>
                            </a:rPr>
                            <m:t>/</m:t>
                          </m:r>
                          <m:r>
                            <a:rPr lang="en-US" sz="2000">
                              <a:latin typeface="Cambria Math" panose="02040503050406030204" pitchFamily="18" charset="0"/>
                              <a:ea typeface="Cambria Math" panose="02040503050406030204" pitchFamily="18" charset="0"/>
                              <a:cs typeface="Sakkal Majalla"/>
                            </a:rPr>
                            <m:t>2</m:t>
                          </m:r>
                          <m:r>
                            <a:rPr lang="en-US" sz="2000">
                              <a:latin typeface="Cambria Math" panose="02040503050406030204" pitchFamily="18" charset="0"/>
                              <a:ea typeface="Cambria Math" panose="02040503050406030204" pitchFamily="18" charset="0"/>
                              <a:cs typeface="Sakkal Majalla"/>
                            </a:rPr>
                            <m:t>)</m:t>
                          </m:r>
                        </m:den>
                      </m:f>
                    </m:oMath>
                  </m:oMathPara>
                </a14:m>
                <a:endParaRPr lang="en-US" sz="2000" dirty="0">
                  <a:latin typeface="Cambria Math" panose="02040503050406030204" pitchFamily="18" charset="0"/>
                  <a:ea typeface="Cambria Math" panose="02040503050406030204" pitchFamily="18" charset="0"/>
                  <a:cs typeface="Sakkal Majalla"/>
                </a:endParaRPr>
              </a:p>
              <a:p>
                <a:pPr>
                  <a:lnSpc>
                    <a:spcPct val="120000"/>
                  </a:lnSpc>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ea typeface="Cambria Math" panose="02040503050406030204" pitchFamily="18" charset="0"/>
                          <a:cs typeface="Sakkal Majalla"/>
                        </a:rPr>
                        <m:t>∵</m:t>
                      </m:r>
                      <m:sSub>
                        <m:sSubPr>
                          <m:ctrlPr>
                            <a:rPr lang="en-US" sz="2000">
                              <a:latin typeface="Cambria Math" panose="02040503050406030204" pitchFamily="18" charset="0"/>
                              <a:ea typeface="Cambria Math" panose="02040503050406030204" pitchFamily="18" charset="0"/>
                              <a:cs typeface="Sakkal Majalla"/>
                            </a:rPr>
                          </m:ctrlPr>
                        </m:sSubPr>
                        <m:e>
                          <m:r>
                            <m:rPr>
                              <m:sty m:val="p"/>
                            </m:rPr>
                            <a:rPr lang="en-US" sz="2000">
                              <a:latin typeface="Cambria Math" panose="02040503050406030204" pitchFamily="18" charset="0"/>
                              <a:ea typeface="Cambria Math" panose="02040503050406030204" pitchFamily="18" charset="0"/>
                              <a:cs typeface="Sakkal Majalla"/>
                            </a:rPr>
                            <m:t>B</m:t>
                          </m:r>
                        </m:e>
                        <m:sub>
                          <m:r>
                            <a:rPr lang="en-US" sz="2000">
                              <a:latin typeface="Cambria Math" panose="02040503050406030204" pitchFamily="18" charset="0"/>
                              <a:ea typeface="Cambria Math" panose="02040503050406030204" pitchFamily="18" charset="0"/>
                              <a:cs typeface="Sakkal Majalla"/>
                            </a:rPr>
                            <m:t>1</m:t>
                          </m:r>
                        </m:sub>
                      </m:sSub>
                      <m:r>
                        <m:rPr>
                          <m:sty m:val="p"/>
                        </m:rPr>
                        <a:rPr lang="en-US" sz="2000">
                          <a:latin typeface="Cambria Math" panose="02040503050406030204" pitchFamily="18" charset="0"/>
                          <a:ea typeface="Cambria Math" panose="02040503050406030204" pitchFamily="18" charset="0"/>
                          <a:cs typeface="Sakkal Majalla"/>
                        </a:rPr>
                        <m:t>C</m:t>
                      </m:r>
                      <m:r>
                        <a:rPr lang="en-US" sz="2000">
                          <a:latin typeface="Cambria Math" panose="02040503050406030204" pitchFamily="18" charset="0"/>
                          <a:ea typeface="Cambria Math" panose="02040503050406030204" pitchFamily="18" charset="0"/>
                          <a:cs typeface="Sakkal Majalla"/>
                        </a:rPr>
                        <m:t>=</m:t>
                      </m:r>
                      <m:r>
                        <m:rPr>
                          <m:sty m:val="p"/>
                        </m:rPr>
                        <a:rPr lang="en-US" sz="2000">
                          <a:latin typeface="Cambria Math" panose="02040503050406030204" pitchFamily="18" charset="0"/>
                          <a:ea typeface="Cambria Math" panose="02040503050406030204" pitchFamily="18" charset="0"/>
                          <a:cs typeface="Sakkal Majalla"/>
                        </a:rPr>
                        <m:t>BC</m:t>
                      </m:r>
                    </m:oMath>
                  </m:oMathPara>
                </a14:m>
                <a:endParaRPr lang="en-US" sz="2000" dirty="0">
                  <a:latin typeface="Cambria Math" panose="02040503050406030204" pitchFamily="18" charset="0"/>
                  <a:ea typeface="Cambria Math" panose="02040503050406030204" pitchFamily="18" charset="0"/>
                  <a:cs typeface="Sakkal Majalla"/>
                </a:endParaRPr>
              </a:p>
              <a:p>
                <a:pPr>
                  <a:lnSpc>
                    <a:spcPct val="120000"/>
                  </a:lnSpc>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ea typeface="Cambria Math" panose="02040503050406030204" pitchFamily="18" charset="0"/>
                          <a:cs typeface="Sakkal Majalla"/>
                        </a:rPr>
                        <m:t>∴ </m:t>
                      </m:r>
                      <m:r>
                        <m:rPr>
                          <m:sty m:val="p"/>
                        </m:rPr>
                        <a:rPr lang="en-US" sz="2000">
                          <a:latin typeface="Cambria Math" panose="02040503050406030204" pitchFamily="18" charset="0"/>
                          <a:ea typeface="Cambria Math" panose="02040503050406030204" pitchFamily="18" charset="0"/>
                          <a:cs typeface="Sakkal Majalla"/>
                        </a:rPr>
                        <m:t>AC</m:t>
                      </m:r>
                      <m:r>
                        <a:rPr lang="en-US" sz="2000">
                          <a:latin typeface="Cambria Math" panose="02040503050406030204" pitchFamily="18" charset="0"/>
                          <a:ea typeface="Cambria Math" panose="02040503050406030204" pitchFamily="18" charset="0"/>
                          <a:cs typeface="Sakkal Majalla"/>
                        </a:rPr>
                        <m:t>=</m:t>
                      </m:r>
                      <m:f>
                        <m:fPr>
                          <m:ctrlPr>
                            <a:rPr lang="en-US" sz="2000">
                              <a:latin typeface="Cambria Math" panose="02040503050406030204" pitchFamily="18" charset="0"/>
                              <a:ea typeface="Cambria Math" panose="02040503050406030204" pitchFamily="18" charset="0"/>
                              <a:cs typeface="Sakkal Majalla"/>
                            </a:rPr>
                          </m:ctrlPr>
                        </m:fPr>
                        <m:num>
                          <m:sSup>
                            <m:sSupPr>
                              <m:ctrlPr>
                                <a:rPr lang="en-US" sz="2000">
                                  <a:latin typeface="Cambria Math" panose="02040503050406030204" pitchFamily="18" charset="0"/>
                                  <a:ea typeface="Cambria Math" panose="02040503050406030204" pitchFamily="18" charset="0"/>
                                  <a:cs typeface="Sakkal Majalla"/>
                                </a:rPr>
                              </m:ctrlPr>
                            </m:sSupPr>
                            <m:e>
                              <m:r>
                                <a:rPr lang="en-US" sz="2000">
                                  <a:latin typeface="Cambria Math" panose="02040503050406030204" pitchFamily="18" charset="0"/>
                                  <a:ea typeface="Cambria Math" panose="02040503050406030204" pitchFamily="18" charset="0"/>
                                  <a:cs typeface="Sakkal Majalla"/>
                                </a:rPr>
                                <m:t>30</m:t>
                              </m:r>
                            </m:e>
                            <m:sup>
                              <m:r>
                                <a:rPr lang="en-US" sz="2000">
                                  <a:latin typeface="Cambria Math" panose="02040503050406030204" pitchFamily="18" charset="0"/>
                                  <a:ea typeface="Cambria Math" panose="02040503050406030204" pitchFamily="18" charset="0"/>
                                  <a:cs typeface="Sakkal Majalla"/>
                                </a:rPr>
                                <m:t>°</m:t>
                              </m:r>
                            </m:sup>
                          </m:sSup>
                        </m:num>
                        <m:den>
                          <m:func>
                            <m:funcPr>
                              <m:ctrlPr>
                                <a:rPr lang="en-US" sz="2000">
                                  <a:latin typeface="Cambria Math" panose="02040503050406030204" pitchFamily="18" charset="0"/>
                                  <a:ea typeface="Cambria Math" panose="02040503050406030204" pitchFamily="18" charset="0"/>
                                  <a:cs typeface="Sakkal Majalla"/>
                                </a:rPr>
                              </m:ctrlPr>
                            </m:funcPr>
                            <m:fName>
                              <m:r>
                                <m:rPr>
                                  <m:sty m:val="p"/>
                                </m:rPr>
                                <a:rPr lang="en-US" sz="2000">
                                  <a:latin typeface="Cambria Math" panose="02040503050406030204" pitchFamily="18" charset="0"/>
                                  <a:ea typeface="Cambria Math" panose="02040503050406030204" pitchFamily="18" charset="0"/>
                                  <a:cs typeface="Sakkal Majalla"/>
                                </a:rPr>
                                <m:t>cos</m:t>
                              </m:r>
                            </m:fName>
                            <m:e>
                              <m:sSup>
                                <m:sSupPr>
                                  <m:ctrlPr>
                                    <a:rPr lang="en-US" sz="2000">
                                      <a:latin typeface="Cambria Math" panose="02040503050406030204" pitchFamily="18" charset="0"/>
                                      <a:ea typeface="Cambria Math" panose="02040503050406030204" pitchFamily="18" charset="0"/>
                                      <a:cs typeface="Sakkal Majalla"/>
                                    </a:rPr>
                                  </m:ctrlPr>
                                </m:sSupPr>
                                <m:e>
                                  <m:r>
                                    <a:rPr lang="en-US" sz="2000">
                                      <a:latin typeface="Cambria Math" panose="02040503050406030204" pitchFamily="18" charset="0"/>
                                      <a:ea typeface="Cambria Math" panose="02040503050406030204" pitchFamily="18" charset="0"/>
                                      <a:cs typeface="Sakkal Majalla"/>
                                    </a:rPr>
                                    <m:t>66</m:t>
                                  </m:r>
                                  <m:r>
                                    <a:rPr lang="en-US" sz="2000">
                                      <a:latin typeface="Cambria Math" panose="02040503050406030204" pitchFamily="18" charset="0"/>
                                      <a:ea typeface="Cambria Math" panose="02040503050406030204" pitchFamily="18" charset="0"/>
                                      <a:cs typeface="Sakkal Majalla"/>
                                    </a:rPr>
                                    <m:t>.</m:t>
                                  </m:r>
                                  <m:r>
                                    <a:rPr lang="en-US" sz="2000">
                                      <a:latin typeface="Cambria Math" panose="02040503050406030204" pitchFamily="18" charset="0"/>
                                      <a:ea typeface="Cambria Math" panose="02040503050406030204" pitchFamily="18" charset="0"/>
                                      <a:cs typeface="Sakkal Majalla"/>
                                    </a:rPr>
                                    <m:t>65</m:t>
                                  </m:r>
                                </m:e>
                                <m:sup>
                                  <m:r>
                                    <a:rPr lang="en-US" sz="2000">
                                      <a:latin typeface="Cambria Math" panose="02040503050406030204" pitchFamily="18" charset="0"/>
                                      <a:ea typeface="Cambria Math" panose="02040503050406030204" pitchFamily="18" charset="0"/>
                                      <a:cs typeface="Sakkal Majalla"/>
                                    </a:rPr>
                                    <m:t>°</m:t>
                                  </m:r>
                                </m:sup>
                              </m:sSup>
                            </m:e>
                          </m:func>
                        </m:den>
                      </m:f>
                      <m:r>
                        <a:rPr lang="en-US" sz="2000">
                          <a:latin typeface="Cambria Math" panose="02040503050406030204" pitchFamily="18" charset="0"/>
                          <a:ea typeface="Cambria Math" panose="02040503050406030204" pitchFamily="18" charset="0"/>
                          <a:cs typeface="Sakkal Majalla"/>
                        </a:rPr>
                        <m:t>=</m:t>
                      </m:r>
                      <m:r>
                        <a:rPr lang="en-US" sz="2000">
                          <a:latin typeface="Cambria Math" panose="02040503050406030204" pitchFamily="18" charset="0"/>
                          <a:ea typeface="Cambria Math" panose="02040503050406030204" pitchFamily="18" charset="0"/>
                          <a:cs typeface="Sakkal Majalla"/>
                        </a:rPr>
                        <m:t>75</m:t>
                      </m:r>
                      <m:r>
                        <a:rPr lang="en-US" sz="2000">
                          <a:latin typeface="Cambria Math" panose="02040503050406030204" pitchFamily="18" charset="0"/>
                          <a:ea typeface="Cambria Math" panose="02040503050406030204" pitchFamily="18" charset="0"/>
                          <a:cs typeface="Sakkal Majalla"/>
                        </a:rPr>
                        <m:t>.</m:t>
                      </m:r>
                      <m:r>
                        <a:rPr lang="en-US" sz="2000">
                          <a:latin typeface="Cambria Math" panose="02040503050406030204" pitchFamily="18" charset="0"/>
                          <a:ea typeface="Cambria Math" panose="02040503050406030204" pitchFamily="18" charset="0"/>
                          <a:cs typeface="Sakkal Majalla"/>
                        </a:rPr>
                        <m:t>7</m:t>
                      </m:r>
                      <m:r>
                        <a:rPr lang="en-US" sz="2000">
                          <a:latin typeface="Cambria Math" panose="02040503050406030204" pitchFamily="18" charset="0"/>
                          <a:ea typeface="Cambria Math" panose="02040503050406030204" pitchFamily="18" charset="0"/>
                          <a:cs typeface="Sakkal Majalla"/>
                        </a:rPr>
                        <m:t> </m:t>
                      </m:r>
                      <m:r>
                        <m:rPr>
                          <m:sty m:val="p"/>
                        </m:rPr>
                        <a:rPr lang="en-US" sz="2000">
                          <a:latin typeface="Cambria Math" panose="02040503050406030204" pitchFamily="18" charset="0"/>
                          <a:ea typeface="Cambria Math" panose="02040503050406030204" pitchFamily="18" charset="0"/>
                          <a:cs typeface="Sakkal Majalla"/>
                        </a:rPr>
                        <m:t>mm</m:t>
                      </m:r>
                    </m:oMath>
                  </m:oMathPara>
                </a14:m>
                <a:endParaRPr lang="en-US" sz="1600" dirty="0">
                  <a:effectLst/>
                  <a:latin typeface="Calibri"/>
                  <a:ea typeface="Calibri"/>
                  <a:cs typeface="Arial"/>
                </a:endParaRPr>
              </a:p>
            </p:txBody>
          </p:sp>
        </mc:Choice>
        <mc:Fallback>
          <p:sp>
            <p:nvSpPr>
              <p:cNvPr id="7" name="Rectangle 6"/>
              <p:cNvSpPr>
                <a:spLocks noRot="1" noChangeAspect="1" noMove="1" noResize="1" noEditPoints="1" noAdjustHandles="1" noChangeArrowheads="1" noChangeShapeType="1" noTextEdit="1"/>
              </p:cNvSpPr>
              <p:nvPr/>
            </p:nvSpPr>
            <p:spPr>
              <a:xfrm>
                <a:off x="4211960" y="1196752"/>
                <a:ext cx="4680520" cy="5393143"/>
              </a:xfrm>
              <a:prstGeom prst="rect">
                <a:avLst/>
              </a:prstGeom>
              <a:blipFill rotWithShape="1">
                <a:blip r:embed="rId3"/>
                <a:stretch>
                  <a:fillRect l="-3516" t="-1921" r="-2734"/>
                </a:stretch>
              </a:blipFill>
            </p:spPr>
            <p:txBody>
              <a:bodyPr/>
              <a:lstStyle/>
              <a:p>
                <a:r>
                  <a:rPr lang="ar-EG">
                    <a:noFill/>
                  </a:rPr>
                  <a:t> </a:t>
                </a:r>
              </a:p>
            </p:txBody>
          </p:sp>
        </mc:Fallback>
      </mc:AlternateContent>
    </p:spTree>
    <p:extLst>
      <p:ext uri="{BB962C8B-B14F-4D97-AF65-F5344CB8AC3E}">
        <p14:creationId xmlns:p14="http://schemas.microsoft.com/office/powerpoint/2010/main" val="1503914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632848" cy="720080"/>
          </a:xfrm>
        </p:spPr>
        <p:txBody>
          <a:bodyPr anchor="t">
            <a:noAutofit/>
          </a:bodyPr>
          <a:lstStyle/>
          <a:p>
            <a:pPr marL="457200" indent="-457200" algn="ctr"/>
            <a:r>
              <a:rPr lang="ar-EG" sz="36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تابع الحـــــــــــــــــــــل</a:t>
            </a:r>
            <a:endParaRPr lang="ar-EG" sz="36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altLang="ar-EG"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2286000" y="938895"/>
                <a:ext cx="5958408" cy="4152419"/>
              </a:xfrm>
              <a:prstGeom prst="rect">
                <a:avLst/>
              </a:prstGeom>
            </p:spPr>
            <p:txBody>
              <a:bodyPr wrap="square">
                <a:spAutoFit/>
              </a:bodyPr>
              <a:lstStyle/>
              <a:p>
                <a:pPr>
                  <a:lnSpc>
                    <a:spcPct val="200000"/>
                  </a:lnSpc>
                </a:pPr>
                <a:r>
                  <a:rPr lang="ar-EG" sz="2800" b="1" dirty="0">
                    <a:latin typeface="Cambria Math"/>
                    <a:ea typeface="Calibri"/>
                    <a:cs typeface="Sakkal Majalla"/>
                  </a:rPr>
                  <a:t>ثانيا: طول الضلع </a:t>
                </a:r>
                <a:r>
                  <a:rPr lang="en-US" sz="2400" b="1" dirty="0">
                    <a:effectLst/>
                    <a:latin typeface="Cambria Math"/>
                    <a:ea typeface="Calibri"/>
                    <a:cs typeface="Sakkal Majalla"/>
                  </a:rPr>
                  <a:t>AP</a:t>
                </a:r>
                <a:endParaRPr lang="en-US" dirty="0">
                  <a:effectLst/>
                  <a:latin typeface="Calibri"/>
                  <a:ea typeface="Calibri"/>
                  <a:cs typeface="Arial"/>
                </a:endParaRPr>
              </a:p>
              <a:p>
                <a:pPr marL="1092200" algn="ctr">
                  <a:lnSpc>
                    <a:spcPct val="200000"/>
                  </a:lnSpc>
                </a:pPr>
                <a14:m>
                  <m:oMathPara xmlns:m="http://schemas.openxmlformats.org/officeDocument/2006/math">
                    <m:oMathParaPr>
                      <m:jc m:val="centerGroup"/>
                    </m:oMathParaPr>
                    <m:oMath xmlns:m="http://schemas.openxmlformats.org/officeDocument/2006/math">
                      <m:r>
                        <m:rPr>
                          <m:nor/>
                        </m:rPr>
                        <a:rPr lang="en-US" sz="2000">
                          <a:effectLst/>
                          <a:latin typeface="Cambria Math"/>
                          <a:ea typeface="Calibri"/>
                          <a:cs typeface="Sakkal Majalla"/>
                        </a:rPr>
                        <m:t>∵ </m:t>
                      </m:r>
                      <m:sSub>
                        <m:sSubPr>
                          <m:ctrlPr>
                            <a:rPr lang="en-US" sz="2000" i="1">
                              <a:effectLst/>
                              <a:latin typeface="Cambria Math"/>
                              <a:ea typeface="Calibri"/>
                              <a:cs typeface="Sakkal Majalla"/>
                            </a:rPr>
                          </m:ctrlPr>
                        </m:sSubPr>
                        <m:e>
                          <m:r>
                            <m:rPr>
                              <m:nor/>
                            </m:rPr>
                            <a:rPr lang="en-US" sz="2000">
                              <a:effectLst/>
                              <a:latin typeface="Cambria Math"/>
                              <a:ea typeface="Calibri"/>
                              <a:cs typeface="Sakkal Majalla"/>
                            </a:rPr>
                            <m:t>R</m:t>
                          </m:r>
                        </m:e>
                        <m:sub>
                          <m:r>
                            <m:rPr>
                              <m:nor/>
                            </m:rPr>
                            <a:rPr lang="en-US" sz="2000">
                              <a:effectLst/>
                              <a:latin typeface="Cambria Math"/>
                              <a:ea typeface="Calibri"/>
                              <a:cs typeface="Sakkal Majalla"/>
                            </a:rPr>
                            <m:t>1</m:t>
                          </m:r>
                        </m:sub>
                      </m:sSub>
                      <m:sSub>
                        <m:sSubPr>
                          <m:ctrlPr>
                            <a:rPr lang="en-US" sz="2000" i="1">
                              <a:effectLst/>
                              <a:latin typeface="Cambria Math"/>
                              <a:ea typeface="Calibri"/>
                              <a:cs typeface="Sakkal Majalla"/>
                            </a:rPr>
                          </m:ctrlPr>
                        </m:sSubPr>
                        <m:e>
                          <m:r>
                            <m:rPr>
                              <m:nor/>
                            </m:rPr>
                            <a:rPr lang="en-US" sz="2000">
                              <a:effectLst/>
                              <a:latin typeface="Cambria Math"/>
                              <a:ea typeface="Calibri"/>
                              <a:cs typeface="Sakkal Majalla"/>
                            </a:rPr>
                            <m:t>R</m:t>
                          </m:r>
                        </m:e>
                        <m:sub>
                          <m:r>
                            <m:rPr>
                              <m:nor/>
                            </m:rPr>
                            <a:rPr lang="en-US" sz="2000">
                              <a:effectLst/>
                              <a:latin typeface="Cambria Math"/>
                              <a:ea typeface="Calibri"/>
                              <a:cs typeface="Sakkal Majalla"/>
                            </a:rPr>
                            <m:t>2</m:t>
                          </m:r>
                        </m:sub>
                      </m:sSub>
                      <m:r>
                        <m:rPr>
                          <m:nor/>
                        </m:rPr>
                        <a:rPr lang="en-US" sz="2000">
                          <a:effectLst/>
                          <a:latin typeface="Cambria Math"/>
                          <a:ea typeface="Calibri"/>
                          <a:cs typeface="Sakkal Majalla"/>
                        </a:rPr>
                        <m:t>= </m:t>
                      </m:r>
                      <m:sSub>
                        <m:sSubPr>
                          <m:ctrlPr>
                            <a:rPr lang="en-US" sz="2000" i="1">
                              <a:effectLst/>
                              <a:latin typeface="Cambria Math"/>
                              <a:ea typeface="Calibri"/>
                              <a:cs typeface="Sakkal Majalla"/>
                            </a:rPr>
                          </m:ctrlPr>
                        </m:sSubPr>
                        <m:e>
                          <m:r>
                            <m:rPr>
                              <m:nor/>
                            </m:rPr>
                            <a:rPr lang="en-US" sz="2000">
                              <a:effectLst/>
                              <a:latin typeface="Cambria Math"/>
                              <a:ea typeface="Calibri"/>
                              <a:cs typeface="Sakkal Majalla"/>
                            </a:rPr>
                            <m:t>P</m:t>
                          </m:r>
                        </m:e>
                        <m:sub>
                          <m:r>
                            <m:rPr>
                              <m:nor/>
                            </m:rPr>
                            <a:rPr lang="en-US" sz="2000">
                              <a:effectLst/>
                              <a:latin typeface="Cambria Math"/>
                              <a:ea typeface="Calibri"/>
                              <a:cs typeface="Sakkal Majalla"/>
                            </a:rPr>
                            <m:t>1</m:t>
                          </m:r>
                        </m:sub>
                      </m:sSub>
                      <m:sSub>
                        <m:sSubPr>
                          <m:ctrlPr>
                            <a:rPr lang="en-US" sz="2000" i="1">
                              <a:effectLst/>
                              <a:latin typeface="Cambria Math"/>
                              <a:ea typeface="Calibri"/>
                              <a:cs typeface="Sakkal Majalla"/>
                            </a:rPr>
                          </m:ctrlPr>
                        </m:sSubPr>
                        <m:e>
                          <m:r>
                            <m:rPr>
                              <m:nor/>
                            </m:rPr>
                            <a:rPr lang="en-US" sz="2000">
                              <a:effectLst/>
                              <a:latin typeface="Cambria Math"/>
                              <a:ea typeface="Calibri"/>
                              <a:cs typeface="Sakkal Majalla"/>
                            </a:rPr>
                            <m:t>P</m:t>
                          </m:r>
                        </m:e>
                        <m:sub>
                          <m:r>
                            <m:rPr>
                              <m:nor/>
                            </m:rPr>
                            <a:rPr lang="en-US" sz="2000">
                              <a:effectLst/>
                              <a:latin typeface="Cambria Math"/>
                              <a:ea typeface="Calibri"/>
                              <a:cs typeface="Sakkal Majalla"/>
                            </a:rPr>
                            <m:t>2</m:t>
                          </m:r>
                        </m:sub>
                      </m:sSub>
                      <m:r>
                        <m:rPr>
                          <m:nor/>
                        </m:rPr>
                        <a:rPr lang="en-US" sz="2000">
                          <a:effectLst/>
                          <a:latin typeface="Cambria Math"/>
                          <a:ea typeface="Calibri"/>
                          <a:cs typeface="Sakkal Majalla"/>
                        </a:rPr>
                        <m:t> = </m:t>
                      </m:r>
                      <m:r>
                        <m:rPr>
                          <m:nor/>
                        </m:rPr>
                        <a:rPr lang="en-US" sz="2000">
                          <a:effectLst/>
                          <a:latin typeface="Cambria Math"/>
                          <a:ea typeface="Calibri"/>
                          <a:cs typeface="Sakkal Majalla"/>
                        </a:rPr>
                        <m:t>2</m:t>
                      </m:r>
                      <m:sSub>
                        <m:sSubPr>
                          <m:ctrlPr>
                            <a:rPr lang="en-US" sz="2000" i="1">
                              <a:effectLst/>
                              <a:latin typeface="Cambria Math"/>
                              <a:ea typeface="Calibri"/>
                              <a:cs typeface="Sakkal Majalla"/>
                            </a:rPr>
                          </m:ctrlPr>
                        </m:sSubPr>
                        <m:e>
                          <m:r>
                            <m:rPr>
                              <m:nor/>
                            </m:rPr>
                            <a:rPr lang="en-US" sz="2000">
                              <a:effectLst/>
                              <a:latin typeface="Cambria Math"/>
                              <a:ea typeface="Calibri"/>
                              <a:cs typeface="Sakkal Majalla"/>
                            </a:rPr>
                            <m:t>P</m:t>
                          </m:r>
                        </m:e>
                        <m:sub>
                          <m:r>
                            <m:rPr>
                              <m:nor/>
                            </m:rPr>
                            <a:rPr lang="en-US" sz="2000">
                              <a:effectLst/>
                              <a:latin typeface="Cambria Math"/>
                              <a:ea typeface="Calibri"/>
                              <a:cs typeface="Sakkal Majalla"/>
                            </a:rPr>
                            <m:t>1</m:t>
                          </m:r>
                        </m:sub>
                      </m:sSub>
                      <m:r>
                        <m:rPr>
                          <m:nor/>
                        </m:rPr>
                        <a:rPr lang="en-US" sz="2000">
                          <a:effectLst/>
                          <a:latin typeface="Cambria Math"/>
                          <a:ea typeface="Calibri"/>
                          <a:cs typeface="Sakkal Majalla"/>
                        </a:rPr>
                        <m:t>Q</m:t>
                      </m:r>
                      <m:r>
                        <m:rPr>
                          <m:nor/>
                        </m:rPr>
                        <a:rPr lang="en-US" sz="2000">
                          <a:effectLst/>
                          <a:latin typeface="Cambria Math"/>
                          <a:ea typeface="Calibri"/>
                          <a:cs typeface="Sakkal Majalla"/>
                        </a:rPr>
                        <m:t> </m:t>
                      </m:r>
                    </m:oMath>
                  </m:oMathPara>
                </a14:m>
                <a:endParaRPr lang="en-US" sz="1400" dirty="0">
                  <a:effectLst/>
                  <a:latin typeface="Calibri"/>
                  <a:ea typeface="Calibri"/>
                  <a:cs typeface="Arial"/>
                </a:endParaRPr>
              </a:p>
              <a:p>
                <a:pPr marL="431800" algn="ctr">
                  <a:lnSpc>
                    <a:spcPct val="200000"/>
                  </a:lnSpc>
                </a:pPr>
                <a14:m>
                  <m:oMathPara xmlns:m="http://schemas.openxmlformats.org/officeDocument/2006/math">
                    <m:oMathParaPr>
                      <m:jc m:val="centerGroup"/>
                    </m:oMathParaPr>
                    <m:oMath xmlns:m="http://schemas.openxmlformats.org/officeDocument/2006/math">
                      <m:r>
                        <m:rPr>
                          <m:nor/>
                        </m:rPr>
                        <a:rPr lang="en-US" sz="2000">
                          <a:effectLst/>
                          <a:latin typeface="Cambria Math"/>
                          <a:ea typeface="Calibri"/>
                          <a:cs typeface="Sakkal Majalla"/>
                        </a:rPr>
                        <m:t>                    = </m:t>
                      </m:r>
                      <m:r>
                        <m:rPr>
                          <m:nor/>
                        </m:rPr>
                        <a:rPr lang="en-US" sz="2000">
                          <a:effectLst/>
                          <a:latin typeface="Cambria Math"/>
                          <a:ea typeface="Calibri"/>
                          <a:cs typeface="Sakkal Majalla"/>
                        </a:rPr>
                        <m:t>2</m:t>
                      </m:r>
                      <m:r>
                        <m:rPr>
                          <m:nor/>
                        </m:rPr>
                        <a:rPr lang="en-US" sz="2000">
                          <a:effectLst/>
                          <a:latin typeface="Cambria Math"/>
                          <a:ea typeface="Calibri"/>
                          <a:cs typeface="Sakkal Majalla"/>
                        </a:rPr>
                        <m:t>A</m:t>
                      </m:r>
                      <m:sSub>
                        <m:sSubPr>
                          <m:ctrlPr>
                            <a:rPr lang="en-US" sz="2000" i="1">
                              <a:effectLst/>
                              <a:latin typeface="Cambria Math"/>
                              <a:ea typeface="Calibri"/>
                              <a:cs typeface="Sakkal Majalla"/>
                            </a:rPr>
                          </m:ctrlPr>
                        </m:sSubPr>
                        <m:e>
                          <m:r>
                            <m:rPr>
                              <m:nor/>
                            </m:rPr>
                            <a:rPr lang="en-US" sz="2000">
                              <a:effectLst/>
                              <a:latin typeface="Cambria Math"/>
                              <a:ea typeface="Calibri"/>
                              <a:cs typeface="Sakkal Majalla"/>
                            </a:rPr>
                            <m:t>P</m:t>
                          </m:r>
                        </m:e>
                        <m:sub>
                          <m:r>
                            <m:rPr>
                              <m:nor/>
                            </m:rPr>
                            <a:rPr lang="en-US" sz="2000">
                              <a:effectLst/>
                              <a:latin typeface="Cambria Math"/>
                              <a:ea typeface="Calibri"/>
                              <a:cs typeface="Sakkal Majalla"/>
                            </a:rPr>
                            <m:t>1</m:t>
                          </m:r>
                        </m:sub>
                      </m:sSub>
                      <m:r>
                        <m:rPr>
                          <m:nor/>
                        </m:rPr>
                        <a:rPr lang="en-US" sz="2000">
                          <a:effectLst/>
                          <a:latin typeface="Cambria Math"/>
                          <a:ea typeface="Calibri"/>
                          <a:cs typeface="Sakkal Majalla"/>
                        </a:rPr>
                        <m:t>sin</m:t>
                      </m:r>
                      <m:d>
                        <m:dPr>
                          <m:ctrlPr>
                            <a:rPr lang="en-US" sz="2000" i="1">
                              <a:effectLst/>
                              <a:latin typeface="Cambria Math"/>
                              <a:ea typeface="Calibri"/>
                              <a:cs typeface="Sakkal Majalla"/>
                            </a:rPr>
                          </m:ctrlPr>
                        </m:dPr>
                        <m:e>
                          <m:sSup>
                            <m:sSupPr>
                              <m:ctrlPr>
                                <a:rPr lang="en-US" sz="2000" i="1">
                                  <a:effectLst/>
                                  <a:latin typeface="Cambria Math"/>
                                  <a:ea typeface="Calibri"/>
                                  <a:cs typeface="Sakkal Majalla"/>
                                </a:rPr>
                              </m:ctrlPr>
                            </m:sSupPr>
                            <m:e>
                              <m:r>
                                <a:rPr lang="en-US" sz="2000">
                                  <a:effectLst/>
                                  <a:latin typeface="Cambria Math"/>
                                  <a:ea typeface="Calibri"/>
                                  <a:cs typeface="Sakkal Majalla"/>
                                </a:rPr>
                                <m:t>90</m:t>
                              </m:r>
                            </m:e>
                            <m:sup>
                              <m:r>
                                <a:rPr lang="en-US" sz="2000">
                                  <a:effectLst/>
                                  <a:latin typeface="Cambria Math"/>
                                  <a:ea typeface="Calibri"/>
                                  <a:cs typeface="Sakkal Majalla"/>
                                </a:rPr>
                                <m:t>°</m:t>
                              </m:r>
                            </m:sup>
                          </m:sSup>
                          <m:r>
                            <m:rPr>
                              <m:nor/>
                            </m:rPr>
                            <a:rPr lang="en-US" sz="2000" i="1">
                              <a:effectLst/>
                              <a:latin typeface="Cambria Math"/>
                              <a:ea typeface="Calibri"/>
                              <a:cs typeface="Sakkal Majalla"/>
                            </a:rPr>
                            <m:t>−</m:t>
                          </m:r>
                          <m:r>
                            <m:rPr>
                              <m:nor/>
                            </m:rPr>
                            <a:rPr lang="en-US" sz="2000">
                              <a:effectLst/>
                              <a:latin typeface="Cambria Math"/>
                              <a:ea typeface="Calibri"/>
                              <a:cs typeface="Sakkal Majalla"/>
                            </a:rPr>
                            <m:t> </m:t>
                          </m:r>
                          <m:r>
                            <m:rPr>
                              <m:nor/>
                            </m:rPr>
                            <a:rPr lang="en-US" sz="2000">
                              <a:effectLst/>
                              <a:latin typeface="Cambria Math"/>
                              <a:ea typeface="Calibri"/>
                              <a:cs typeface="Sakkal Majalla"/>
                            </a:rPr>
                            <m:t>α</m:t>
                          </m:r>
                          <m:r>
                            <m:rPr>
                              <m:nor/>
                            </m:rPr>
                            <a:rPr lang="en-US" sz="2000">
                              <a:effectLst/>
                              <a:latin typeface="Cambria Math"/>
                              <a:ea typeface="Calibri"/>
                              <a:cs typeface="Sakkal Majalla"/>
                            </a:rPr>
                            <m:t>/</m:t>
                          </m:r>
                          <m:r>
                            <m:rPr>
                              <m:nor/>
                            </m:rPr>
                            <a:rPr lang="en-US" sz="2000">
                              <a:effectLst/>
                              <a:latin typeface="Cambria Math"/>
                              <a:ea typeface="Calibri"/>
                              <a:cs typeface="Sakkal Majalla"/>
                            </a:rPr>
                            <m:t>2</m:t>
                          </m:r>
                        </m:e>
                      </m:d>
                      <m:r>
                        <m:rPr>
                          <m:nor/>
                        </m:rPr>
                        <a:rPr lang="en-US" sz="2000">
                          <a:effectLst/>
                          <a:latin typeface="Cambria Math"/>
                          <a:ea typeface="Calibri"/>
                          <a:cs typeface="Sakkal Majalla"/>
                        </a:rPr>
                        <m:t>=</m:t>
                      </m:r>
                      <m:r>
                        <m:rPr>
                          <m:nor/>
                        </m:rPr>
                        <a:rPr lang="en-US" sz="2000">
                          <a:effectLst/>
                          <a:latin typeface="Cambria Math"/>
                          <a:ea typeface="Calibri"/>
                          <a:cs typeface="Sakkal Majalla"/>
                        </a:rPr>
                        <m:t>2</m:t>
                      </m:r>
                      <m:r>
                        <m:rPr>
                          <m:nor/>
                        </m:rPr>
                        <a:rPr lang="en-US" sz="2000">
                          <a:effectLst/>
                          <a:latin typeface="Cambria Math"/>
                          <a:ea typeface="Calibri"/>
                          <a:cs typeface="Sakkal Majalla"/>
                        </a:rPr>
                        <m:t>A</m:t>
                      </m:r>
                      <m:sSub>
                        <m:sSubPr>
                          <m:ctrlPr>
                            <a:rPr lang="en-US" sz="2000" i="1">
                              <a:effectLst/>
                              <a:latin typeface="Cambria Math"/>
                              <a:ea typeface="Calibri"/>
                              <a:cs typeface="Sakkal Majalla"/>
                            </a:rPr>
                          </m:ctrlPr>
                        </m:sSubPr>
                        <m:e>
                          <m:r>
                            <m:rPr>
                              <m:nor/>
                            </m:rPr>
                            <a:rPr lang="en-US" sz="2000">
                              <a:effectLst/>
                              <a:latin typeface="Cambria Math"/>
                              <a:ea typeface="Calibri"/>
                              <a:cs typeface="Sakkal Majalla"/>
                            </a:rPr>
                            <m:t>P</m:t>
                          </m:r>
                        </m:e>
                        <m:sub>
                          <m:r>
                            <m:rPr>
                              <m:nor/>
                            </m:rPr>
                            <a:rPr lang="en-US" sz="2000">
                              <a:effectLst/>
                              <a:latin typeface="Cambria Math"/>
                              <a:ea typeface="Calibri"/>
                              <a:cs typeface="Sakkal Majalla"/>
                            </a:rPr>
                            <m:t>1</m:t>
                          </m:r>
                        </m:sub>
                      </m:sSub>
                      <m:r>
                        <m:rPr>
                          <m:nor/>
                        </m:rPr>
                        <a:rPr lang="en-US" sz="2000">
                          <a:effectLst/>
                          <a:latin typeface="Cambria Math"/>
                          <a:ea typeface="Calibri"/>
                          <a:cs typeface="Sakkal Majalla"/>
                        </a:rPr>
                        <m:t>cos</m:t>
                      </m:r>
                      <m:r>
                        <m:rPr>
                          <m:nor/>
                        </m:rPr>
                        <a:rPr lang="en-US" sz="2000">
                          <a:effectLst/>
                          <a:latin typeface="Cambria Math"/>
                          <a:ea typeface="Calibri"/>
                          <a:cs typeface="Sakkal Majalla"/>
                        </a:rPr>
                        <m:t> (</m:t>
                      </m:r>
                      <m:r>
                        <m:rPr>
                          <m:nor/>
                        </m:rPr>
                        <a:rPr lang="en-US" sz="2000">
                          <a:effectLst/>
                          <a:latin typeface="Cambria Math"/>
                          <a:ea typeface="Calibri"/>
                          <a:cs typeface="Sakkal Majalla"/>
                        </a:rPr>
                        <m:t>α</m:t>
                      </m:r>
                      <m:r>
                        <m:rPr>
                          <m:nor/>
                        </m:rPr>
                        <a:rPr lang="en-US" sz="2000">
                          <a:effectLst/>
                          <a:latin typeface="Cambria Math"/>
                          <a:ea typeface="Calibri"/>
                          <a:cs typeface="Sakkal Majalla"/>
                        </a:rPr>
                        <m:t>/</m:t>
                      </m:r>
                      <m:r>
                        <m:rPr>
                          <m:nor/>
                        </m:rPr>
                        <a:rPr lang="en-US" sz="2000">
                          <a:effectLst/>
                          <a:latin typeface="Cambria Math"/>
                          <a:ea typeface="Calibri"/>
                          <a:cs typeface="Sakkal Majalla"/>
                        </a:rPr>
                        <m:t>2</m:t>
                      </m:r>
                      <m:r>
                        <m:rPr>
                          <m:nor/>
                        </m:rPr>
                        <a:rPr lang="en-US" sz="2000">
                          <a:effectLst/>
                          <a:latin typeface="Cambria Math"/>
                          <a:ea typeface="Calibri"/>
                          <a:cs typeface="Sakkal Majalla"/>
                        </a:rPr>
                        <m:t>)</m:t>
                      </m:r>
                    </m:oMath>
                  </m:oMathPara>
                </a14:m>
                <a:endParaRPr lang="en-US" sz="1400" dirty="0">
                  <a:effectLst/>
                  <a:latin typeface="Calibri"/>
                  <a:ea typeface="Calibri"/>
                  <a:cs typeface="Arial"/>
                </a:endParaRPr>
              </a:p>
              <a:p>
                <a:pPr marL="1092200" algn="ctr" rtl="0">
                  <a:lnSpc>
                    <a:spcPct val="200000"/>
                  </a:lnSpc>
                  <a:spcAft>
                    <a:spcPts val="0"/>
                  </a:spcAft>
                </a:pPr>
                <a14:m>
                  <m:oMathPara xmlns:m="http://schemas.openxmlformats.org/officeDocument/2006/math">
                    <m:oMathParaPr>
                      <m:jc m:val="centerGroup"/>
                    </m:oMathParaPr>
                    <m:oMath xmlns:m="http://schemas.openxmlformats.org/officeDocument/2006/math">
                      <m:r>
                        <m:rPr>
                          <m:nor/>
                        </m:rPr>
                        <a:rPr lang="en-US" sz="2000">
                          <a:effectLst/>
                          <a:latin typeface="Cambria Math"/>
                          <a:ea typeface="Calibri"/>
                          <a:cs typeface="Sakkal Majalla"/>
                        </a:rPr>
                        <m:t>∴ </m:t>
                      </m:r>
                      <m:r>
                        <m:rPr>
                          <m:nor/>
                        </m:rPr>
                        <a:rPr lang="en-US" sz="2000">
                          <a:effectLst/>
                          <a:latin typeface="Cambria Math"/>
                          <a:ea typeface="Calibri"/>
                          <a:cs typeface="Sakkal Majalla"/>
                        </a:rPr>
                        <m:t>120 </m:t>
                      </m:r>
                      <m:r>
                        <m:rPr>
                          <m:nor/>
                        </m:rPr>
                        <a:rPr lang="en-US" sz="2000">
                          <a:effectLst/>
                          <a:latin typeface="Cambria Math"/>
                          <a:ea typeface="Calibri"/>
                          <a:cs typeface="Sakkal Majalla"/>
                        </a:rPr>
                        <m:t>=</m:t>
                      </m:r>
                      <m:r>
                        <m:rPr>
                          <m:nor/>
                        </m:rPr>
                        <a:rPr lang="en-US" sz="2000">
                          <a:effectLst/>
                          <a:latin typeface="Cambria Math"/>
                          <a:ea typeface="Calibri"/>
                          <a:cs typeface="Sakkal Majalla"/>
                        </a:rPr>
                        <m:t>2</m:t>
                      </m:r>
                      <m:r>
                        <m:rPr>
                          <m:nor/>
                        </m:rPr>
                        <a:rPr lang="en-US" sz="2000">
                          <a:effectLst/>
                          <a:latin typeface="Cambria Math"/>
                          <a:ea typeface="Calibri"/>
                          <a:cs typeface="Sakkal Majalla"/>
                        </a:rPr>
                        <m:t>AP</m:t>
                      </m:r>
                      <m:r>
                        <m:rPr>
                          <m:nor/>
                        </m:rPr>
                        <a:rPr lang="en-US" sz="2000">
                          <a:effectLst/>
                          <a:latin typeface="Cambria Math"/>
                          <a:ea typeface="Calibri"/>
                          <a:cs typeface="Sakkal Majalla"/>
                        </a:rPr>
                        <m:t> </m:t>
                      </m:r>
                      <m:r>
                        <m:rPr>
                          <m:nor/>
                        </m:rPr>
                        <a:rPr lang="en-US" sz="2000">
                          <a:effectLst/>
                          <a:latin typeface="Cambria Math"/>
                          <a:ea typeface="Calibri"/>
                          <a:cs typeface="Sakkal Majalla"/>
                        </a:rPr>
                        <m:t>cos</m:t>
                      </m:r>
                      <m:r>
                        <a:rPr lang="en-US" sz="2000">
                          <a:effectLst/>
                          <a:latin typeface="Cambria Math"/>
                          <a:ea typeface="Calibri"/>
                          <a:cs typeface="Sakkal Majalla"/>
                        </a:rPr>
                        <m:t> </m:t>
                      </m:r>
                      <m:sSup>
                        <m:sSupPr>
                          <m:ctrlPr>
                            <a:rPr lang="en-US" sz="2000" i="1">
                              <a:effectLst/>
                              <a:latin typeface="Cambria Math"/>
                              <a:ea typeface="Calibri"/>
                              <a:cs typeface="Sakkal Majalla"/>
                            </a:rPr>
                          </m:ctrlPr>
                        </m:sSupPr>
                        <m:e>
                          <m:r>
                            <a:rPr lang="en-US" sz="2000">
                              <a:effectLst/>
                              <a:latin typeface="Cambria Math"/>
                              <a:ea typeface="Calibri"/>
                              <a:cs typeface="Sakkal Majalla"/>
                            </a:rPr>
                            <m:t>66</m:t>
                          </m:r>
                          <m:r>
                            <a:rPr lang="en-US" sz="2000">
                              <a:effectLst/>
                              <a:latin typeface="Cambria Math"/>
                              <a:ea typeface="Calibri"/>
                              <a:cs typeface="Sakkal Majalla"/>
                            </a:rPr>
                            <m:t>.</m:t>
                          </m:r>
                          <m:r>
                            <a:rPr lang="en-US" sz="2000">
                              <a:effectLst/>
                              <a:latin typeface="Cambria Math"/>
                              <a:ea typeface="Calibri"/>
                              <a:cs typeface="Sakkal Majalla"/>
                            </a:rPr>
                            <m:t>65</m:t>
                          </m:r>
                        </m:e>
                        <m:sup>
                          <m:r>
                            <a:rPr lang="en-US" sz="2000">
                              <a:effectLst/>
                              <a:latin typeface="Cambria Math"/>
                              <a:ea typeface="Calibri"/>
                              <a:cs typeface="Sakkal Majalla"/>
                            </a:rPr>
                            <m:t>°</m:t>
                          </m:r>
                        </m:sup>
                      </m:sSup>
                      <m:r>
                        <a:rPr lang="en-US" sz="2000">
                          <a:effectLst/>
                          <a:latin typeface="Cambria Math"/>
                          <a:ea typeface="Calibri"/>
                          <a:cs typeface="Sakkal Majalla"/>
                        </a:rPr>
                        <m:t>=</m:t>
                      </m:r>
                      <m:r>
                        <a:rPr lang="en-US" sz="2000">
                          <a:effectLst/>
                          <a:latin typeface="Cambria Math"/>
                          <a:ea typeface="Calibri"/>
                          <a:cs typeface="Sakkal Majalla"/>
                        </a:rPr>
                        <m:t>0</m:t>
                      </m:r>
                      <m:r>
                        <a:rPr lang="en-US" sz="2000">
                          <a:effectLst/>
                          <a:latin typeface="Cambria Math"/>
                          <a:ea typeface="Calibri"/>
                          <a:cs typeface="Sakkal Majalla"/>
                        </a:rPr>
                        <m:t>.</m:t>
                      </m:r>
                      <m:r>
                        <a:rPr lang="en-US" sz="2000">
                          <a:effectLst/>
                          <a:latin typeface="Cambria Math"/>
                          <a:ea typeface="Calibri"/>
                          <a:cs typeface="Sakkal Majalla"/>
                        </a:rPr>
                        <m:t>7926</m:t>
                      </m:r>
                      <m:r>
                        <a:rPr lang="en-US" sz="2000">
                          <a:effectLst/>
                          <a:latin typeface="Cambria Math"/>
                          <a:ea typeface="Calibri"/>
                          <a:cs typeface="Sakkal Majalla"/>
                        </a:rPr>
                        <m:t> </m:t>
                      </m:r>
                      <m:r>
                        <m:rPr>
                          <m:sty m:val="p"/>
                        </m:rPr>
                        <a:rPr lang="en-US" sz="2000">
                          <a:effectLst/>
                          <a:latin typeface="Cambria Math"/>
                          <a:ea typeface="Calibri"/>
                          <a:cs typeface="Sakkal Majalla"/>
                        </a:rPr>
                        <m:t>A</m:t>
                      </m:r>
                      <m:sSub>
                        <m:sSubPr>
                          <m:ctrlPr>
                            <a:rPr lang="en-US" sz="2000" i="1">
                              <a:effectLst/>
                              <a:latin typeface="Cambria Math"/>
                              <a:ea typeface="Calibri"/>
                              <a:cs typeface="Sakkal Majalla"/>
                            </a:rPr>
                          </m:ctrlPr>
                        </m:sSubPr>
                        <m:e>
                          <m:r>
                            <m:rPr>
                              <m:sty m:val="p"/>
                            </m:rPr>
                            <a:rPr lang="en-US" sz="2000">
                              <a:effectLst/>
                              <a:latin typeface="Cambria Math"/>
                              <a:ea typeface="Calibri"/>
                              <a:cs typeface="Sakkal Majalla"/>
                            </a:rPr>
                            <m:t>P</m:t>
                          </m:r>
                        </m:e>
                        <m:sub>
                          <m:r>
                            <a:rPr lang="en-US" sz="2000" i="1">
                              <a:effectLst/>
                              <a:latin typeface="Cambria Math"/>
                              <a:ea typeface="Calibri"/>
                              <a:cs typeface="Sakkal Majalla"/>
                            </a:rPr>
                            <m:t>1</m:t>
                          </m:r>
                        </m:sub>
                      </m:sSub>
                    </m:oMath>
                  </m:oMathPara>
                </a14:m>
                <a:endParaRPr lang="en-US" sz="1400" dirty="0">
                  <a:effectLst/>
                  <a:latin typeface="Calibri"/>
                  <a:ea typeface="Calibri"/>
                  <a:cs typeface="Arial"/>
                </a:endParaRPr>
              </a:p>
              <a:p>
                <a:pPr marL="1092200" algn="ctr" rtl="0">
                  <a:lnSpc>
                    <a:spcPct val="200000"/>
                  </a:lnSpc>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a:ea typeface="Calibri"/>
                          <a:cs typeface="Sakkal Majalla"/>
                        </a:rPr>
                        <m:t>∵</m:t>
                      </m:r>
                      <m:sSub>
                        <m:sSubPr>
                          <m:ctrlPr>
                            <a:rPr lang="en-US" sz="2000" i="1">
                              <a:effectLst/>
                              <a:latin typeface="Cambria Math"/>
                              <a:ea typeface="Calibri"/>
                              <a:cs typeface="Sakkal Majalla"/>
                            </a:rPr>
                          </m:ctrlPr>
                        </m:sSubPr>
                        <m:e>
                          <m:r>
                            <m:rPr>
                              <m:sty m:val="p"/>
                            </m:rPr>
                            <a:rPr lang="en-US" sz="2000">
                              <a:effectLst/>
                              <a:latin typeface="Cambria Math"/>
                              <a:ea typeface="Calibri"/>
                              <a:cs typeface="Sakkal Majalla"/>
                            </a:rPr>
                            <m:t>AP</m:t>
                          </m:r>
                        </m:e>
                        <m:sub>
                          <m:r>
                            <a:rPr lang="en-US" sz="2000">
                              <a:effectLst/>
                              <a:latin typeface="Cambria Math"/>
                              <a:ea typeface="Calibri"/>
                              <a:cs typeface="Sakkal Majalla"/>
                            </a:rPr>
                            <m:t>1</m:t>
                          </m:r>
                        </m:sub>
                      </m:sSub>
                      <m:r>
                        <a:rPr lang="en-US" sz="2000">
                          <a:effectLst/>
                          <a:latin typeface="Cambria Math"/>
                          <a:ea typeface="Calibri"/>
                          <a:cs typeface="Sakkal Majalla"/>
                        </a:rPr>
                        <m:t>=</m:t>
                      </m:r>
                      <m:r>
                        <m:rPr>
                          <m:sty m:val="p"/>
                        </m:rPr>
                        <a:rPr lang="en-US" sz="2000">
                          <a:effectLst/>
                          <a:latin typeface="Cambria Math"/>
                          <a:ea typeface="Calibri"/>
                          <a:cs typeface="Sakkal Majalla"/>
                        </a:rPr>
                        <m:t>AP</m:t>
                      </m:r>
                    </m:oMath>
                  </m:oMathPara>
                </a14:m>
                <a:endParaRPr lang="en-US" sz="1400" dirty="0">
                  <a:effectLst/>
                  <a:latin typeface="Calibri"/>
                  <a:ea typeface="Calibri"/>
                  <a:cs typeface="Arial"/>
                </a:endParaRPr>
              </a:p>
              <a:p>
                <a:pPr marL="1092200" algn="ctr" rtl="0">
                  <a:lnSpc>
                    <a:spcPct val="200000"/>
                  </a:lnSpc>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a:ea typeface="Calibri"/>
                          <a:cs typeface="Sakkal Majalla"/>
                        </a:rPr>
                        <m:t>∴</m:t>
                      </m:r>
                      <m:r>
                        <m:rPr>
                          <m:sty m:val="p"/>
                        </m:rPr>
                        <a:rPr lang="en-US" sz="2000">
                          <a:effectLst/>
                          <a:latin typeface="Cambria Math"/>
                          <a:ea typeface="Calibri"/>
                          <a:cs typeface="Sakkal Majalla"/>
                        </a:rPr>
                        <m:t>AP</m:t>
                      </m:r>
                      <m:r>
                        <a:rPr lang="en-US" sz="2000">
                          <a:effectLst/>
                          <a:latin typeface="Cambria Math"/>
                          <a:ea typeface="Calibri"/>
                          <a:cs typeface="Sakkal Majalla"/>
                        </a:rPr>
                        <m:t>=</m:t>
                      </m:r>
                      <m:r>
                        <a:rPr lang="en-US" sz="2000">
                          <a:effectLst/>
                          <a:latin typeface="Cambria Math"/>
                          <a:ea typeface="Calibri"/>
                          <a:cs typeface="Sakkal Majalla"/>
                        </a:rPr>
                        <m:t>151</m:t>
                      </m:r>
                      <m:r>
                        <a:rPr lang="en-US" sz="2000">
                          <a:effectLst/>
                          <a:latin typeface="Cambria Math"/>
                          <a:ea typeface="Calibri"/>
                          <a:cs typeface="Sakkal Majalla"/>
                        </a:rPr>
                        <m:t>.</m:t>
                      </m:r>
                      <m:r>
                        <a:rPr lang="en-US" sz="2000">
                          <a:effectLst/>
                          <a:latin typeface="Cambria Math"/>
                          <a:ea typeface="Calibri"/>
                          <a:cs typeface="Sakkal Majalla"/>
                        </a:rPr>
                        <m:t>4</m:t>
                      </m:r>
                      <m:r>
                        <a:rPr lang="en-US" sz="2000">
                          <a:effectLst/>
                          <a:latin typeface="Cambria Math"/>
                          <a:ea typeface="Calibri"/>
                          <a:cs typeface="Sakkal Majalla"/>
                        </a:rPr>
                        <m:t> </m:t>
                      </m:r>
                      <m:r>
                        <m:rPr>
                          <m:sty m:val="p"/>
                        </m:rPr>
                        <a:rPr lang="en-US" sz="2000">
                          <a:effectLst/>
                          <a:latin typeface="Cambria Math"/>
                          <a:ea typeface="Calibri"/>
                          <a:cs typeface="Sakkal Majalla"/>
                        </a:rPr>
                        <m:t>mm</m:t>
                      </m:r>
                    </m:oMath>
                  </m:oMathPara>
                </a14:m>
                <a:endParaRPr lang="en-US" sz="14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2286000" y="938895"/>
                <a:ext cx="5958408" cy="4152419"/>
              </a:xfrm>
              <a:prstGeom prst="rect">
                <a:avLst/>
              </a:prstGeom>
              <a:blipFill rotWithShape="1">
                <a:blip r:embed="rId2"/>
                <a:stretch>
                  <a:fillRect r="-2047"/>
                </a:stretch>
              </a:blipFill>
            </p:spPr>
            <p:txBody>
              <a:bodyPr/>
              <a:lstStyle/>
              <a:p>
                <a:r>
                  <a:rPr lang="ar-EG">
                    <a:noFill/>
                  </a:rPr>
                  <a:t> </a:t>
                </a:r>
              </a:p>
            </p:txBody>
          </p:sp>
        </mc:Fallback>
      </mc:AlternateContent>
    </p:spTree>
    <p:extLst>
      <p:ext uri="{BB962C8B-B14F-4D97-AF65-F5344CB8AC3E}">
        <p14:creationId xmlns:p14="http://schemas.microsoft.com/office/powerpoint/2010/main" val="2961035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924" y="476672"/>
            <a:ext cx="7056784" cy="720080"/>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الآلية </a:t>
            </a:r>
            <a:r>
              <a:rPr lang="en-US" sz="3200" b="1" i="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Mechanism</a:t>
            </a:r>
            <a:endParaRPr lang="ar-EG" sz="2400" b="1"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pitchFamily="2" charset="-78"/>
            </a:endParaRPr>
          </a:p>
        </p:txBody>
      </p:sp>
      <p:sp>
        <p:nvSpPr>
          <p:cNvPr id="5" name="Rectangle 4"/>
          <p:cNvSpPr/>
          <p:nvPr/>
        </p:nvSpPr>
        <p:spPr>
          <a:xfrm>
            <a:off x="1386924" y="1432534"/>
            <a:ext cx="7418147" cy="4732770"/>
          </a:xfrm>
          <a:prstGeom prst="rect">
            <a:avLst/>
          </a:prstGeom>
        </p:spPr>
        <p:txBody>
          <a:bodyPr wrap="square">
            <a:spAutoFit/>
          </a:bodyPr>
          <a:lstStyle/>
          <a:p>
            <a:pPr algn="just">
              <a:lnSpc>
                <a:spcPct val="150000"/>
              </a:lnSpc>
            </a:pPr>
            <a:r>
              <a:rPr lang="ar-EG" sz="3600" dirty="0" smtClean="0">
                <a:latin typeface="Sakkal Majalla" panose="02000000000000000000" pitchFamily="2" charset="-78"/>
                <a:cs typeface="Simple Bold Jut Out"/>
              </a:rPr>
              <a:t>عندما تكون إحدى الوصلات المكونة للسلسلة الحركية ثابتة فإن السلسلة يطلق عليها آلية. فإذا كانت الآلية ذات أربع وصلات فيطلق عليها آلية بسيطة </a:t>
            </a:r>
            <a:r>
              <a:rPr lang="en-US" sz="2400" i="1" dirty="0" smtClean="0">
                <a:latin typeface="Cambria Math" panose="02040503050406030204" pitchFamily="18" charset="0"/>
                <a:ea typeface="Cambria Math" panose="02040503050406030204" pitchFamily="18" charset="0"/>
                <a:cs typeface="Simple Bold Jut Out"/>
              </a:rPr>
              <a:t>Simple Mechanism</a:t>
            </a:r>
            <a:r>
              <a:rPr lang="ar-EG" sz="2800" i="1" dirty="0" smtClean="0">
                <a:latin typeface="Cambria Math" panose="02040503050406030204" pitchFamily="18" charset="0"/>
                <a:ea typeface="Cambria Math" panose="02040503050406030204" pitchFamily="18" charset="0"/>
                <a:cs typeface="Simple Bold Jut Out"/>
              </a:rPr>
              <a:t> </a:t>
            </a:r>
            <a:r>
              <a:rPr lang="ar-EG" sz="3600" dirty="0" smtClean="0">
                <a:latin typeface="Sakkal Majalla" panose="02000000000000000000" pitchFamily="2" charset="-78"/>
                <a:cs typeface="Simple Bold Jut Out"/>
              </a:rPr>
              <a:t>أما إذا زادت عدد الوصلات عن أربعة يطلق عليها آلية مركبة </a:t>
            </a:r>
            <a:r>
              <a:rPr lang="en-US" sz="2400" i="1" dirty="0" smtClean="0">
                <a:latin typeface="Cambria Math" panose="02040503050406030204" pitchFamily="18" charset="0"/>
                <a:ea typeface="Cambria Math" panose="02040503050406030204" pitchFamily="18" charset="0"/>
                <a:cs typeface="Simple Bold Jut Out"/>
              </a:rPr>
              <a:t>Compound Mechanism</a:t>
            </a:r>
            <a:r>
              <a:rPr lang="ar-EG" sz="3600" dirty="0" smtClean="0">
                <a:latin typeface="Sakkal Majalla" panose="02000000000000000000" pitchFamily="2" charset="-78"/>
                <a:cs typeface="Simple Bold Jut Out"/>
              </a:rPr>
              <a:t>. وعندما تقوم الآلية بنقل قدرة أو بذل شغل فيطلق عليها آلة </a:t>
            </a:r>
            <a:r>
              <a:rPr lang="en-US" sz="2400" i="1" dirty="0">
                <a:latin typeface="Cambria Math" panose="02040503050406030204" pitchFamily="18" charset="0"/>
                <a:ea typeface="Cambria Math" panose="02040503050406030204" pitchFamily="18" charset="0"/>
                <a:cs typeface="Simple Bold Jut Out"/>
              </a:rPr>
              <a:t>Ma</a:t>
            </a:r>
            <a:r>
              <a:rPr lang="en-US" sz="2400" i="1" dirty="0" smtClean="0">
                <a:latin typeface="Cambria Math" panose="02040503050406030204" pitchFamily="18" charset="0"/>
                <a:ea typeface="Cambria Math" panose="02040503050406030204" pitchFamily="18" charset="0"/>
                <a:cs typeface="Simple Bold Jut Out"/>
              </a:rPr>
              <a:t>chine</a:t>
            </a:r>
            <a:endParaRPr lang="en-US" sz="3200" i="1" dirty="0">
              <a:latin typeface="Cambria Math" panose="02040503050406030204" pitchFamily="18" charset="0"/>
              <a:ea typeface="Cambria Math" panose="02040503050406030204" pitchFamily="18" charset="0"/>
              <a:cs typeface="Simple Bold Jut Out"/>
            </a:endParaRPr>
          </a:p>
        </p:txBody>
      </p:sp>
    </p:spTree>
    <p:extLst>
      <p:ext uri="{BB962C8B-B14F-4D97-AF65-F5344CB8AC3E}">
        <p14:creationId xmlns:p14="http://schemas.microsoft.com/office/powerpoint/2010/main" val="2970700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056784" cy="1008112"/>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تعريف المنشأ </a:t>
            </a:r>
            <a:r>
              <a:rPr lang="en-US" sz="3200" b="1" i="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akkal Majalla" panose="02000000000000000000" pitchFamily="2" charset="-78"/>
              </a:rPr>
              <a:t>Structure</a:t>
            </a:r>
            <a:endParaRPr lang="ar-EG" sz="3200" b="1" i="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e Bold Jut Out" pitchFamily="2" charset="-78"/>
            </a:endParaRPr>
          </a:p>
        </p:txBody>
      </p:sp>
      <p:sp>
        <p:nvSpPr>
          <p:cNvPr id="5" name="Rectangle 4"/>
          <p:cNvSpPr/>
          <p:nvPr/>
        </p:nvSpPr>
        <p:spPr>
          <a:xfrm>
            <a:off x="1402325" y="1124744"/>
            <a:ext cx="7418147" cy="4967514"/>
          </a:xfrm>
          <a:prstGeom prst="rect">
            <a:avLst/>
          </a:prstGeom>
        </p:spPr>
        <p:txBody>
          <a:bodyPr wrap="square">
            <a:spAutoFit/>
          </a:bodyPr>
          <a:lstStyle/>
          <a:p>
            <a:pPr algn="just">
              <a:lnSpc>
                <a:spcPct val="132000"/>
              </a:lnSpc>
            </a:pPr>
            <a:r>
              <a:rPr lang="ar-EG" sz="4000" dirty="0" smtClean="0">
                <a:latin typeface="Cambria Math" panose="02040503050406030204" pitchFamily="18" charset="0"/>
                <a:ea typeface="Cambria Math" panose="02040503050406030204" pitchFamily="18" charset="0"/>
                <a:cs typeface="Sakkal Majalla" panose="02000000000000000000" pitchFamily="2" charset="-78"/>
              </a:rPr>
              <a:t>هو عبارة عن تجميعة لعدد من الأجسام المقاومة التي يطلق عليها أعضاء المنشأ </a:t>
            </a:r>
            <a:r>
              <a:rPr lang="en-US" sz="2800" i="1" dirty="0" smtClean="0">
                <a:latin typeface="Cambria Math" panose="02040503050406030204" pitchFamily="18" charset="0"/>
                <a:ea typeface="Cambria Math" panose="02040503050406030204" pitchFamily="18" charset="0"/>
                <a:cs typeface="Sakkal Majalla" panose="02000000000000000000" pitchFamily="2" charset="-78"/>
              </a:rPr>
              <a:t>Elements</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4000" dirty="0" smtClean="0">
                <a:latin typeface="Cambria Math" panose="02040503050406030204" pitchFamily="18" charset="0"/>
                <a:ea typeface="Cambria Math" panose="02040503050406030204" pitchFamily="18" charset="0"/>
                <a:cs typeface="Sakkal Majalla" panose="02000000000000000000" pitchFamily="2" charset="-78"/>
              </a:rPr>
              <a:t>ولا توجد حركة نسبية بين تلك الأعضاء ويستخدم المنشأ لحمل الأثقال التي لها فعل إجهادي ومن أمثلتها هياكل الآلات المختلفة وكذلك دعامات الأسقف الجمالونية وأيضا قنطرة السكك الحديدية.</a:t>
            </a:r>
            <a:endParaRPr lang="en-US" sz="4000" dirty="0">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489121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056784" cy="792088"/>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الفرق بين الآلة والمنشأ</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402325" y="908720"/>
            <a:ext cx="7130115" cy="5909310"/>
          </a:xfrm>
          <a:prstGeom prst="rect">
            <a:avLst/>
          </a:prstGeom>
        </p:spPr>
        <p:txBody>
          <a:bodyPr wrap="square">
            <a:spAutoFit/>
          </a:bodyPr>
          <a:lstStyle/>
          <a:p>
            <a:pPr marL="514350" indent="-514350" algn="just">
              <a:lnSpc>
                <a:spcPct val="150000"/>
              </a:lnSpc>
              <a:buFont typeface="+mj-lt"/>
              <a:buAutoNum type="arabicParenR"/>
            </a:pPr>
            <a:r>
              <a:rPr lang="ar-EG" sz="3600" dirty="0" smtClean="0">
                <a:latin typeface="Sakkal Majalla" panose="02000000000000000000" pitchFamily="2" charset="-78"/>
                <a:cs typeface="Simple Bold Jut Out"/>
              </a:rPr>
              <a:t>أجزاء الآلة تتحرك حركة نسبية بالنسبة لبعضها البعض ، بينما الأعضاء في المنشأ ليس بينها حركة نسبية.</a:t>
            </a:r>
          </a:p>
          <a:p>
            <a:pPr marL="514350" indent="-514350" algn="just">
              <a:lnSpc>
                <a:spcPct val="150000"/>
              </a:lnSpc>
              <a:buFont typeface="+mj-lt"/>
              <a:buAutoNum type="arabicParenR"/>
            </a:pPr>
            <a:r>
              <a:rPr lang="ar-EG" sz="3600" dirty="0" smtClean="0">
                <a:latin typeface="Sakkal Majalla" panose="02000000000000000000" pitchFamily="2" charset="-78"/>
                <a:cs typeface="Simple Bold Jut Out"/>
              </a:rPr>
              <a:t>الآلة تحول الطاقة المتاحة إلى شغل ، بينما في المنشأ ليس هناك نقل للطاقة.</a:t>
            </a:r>
          </a:p>
          <a:p>
            <a:pPr marL="514350" indent="-514350" algn="just">
              <a:lnSpc>
                <a:spcPct val="150000"/>
              </a:lnSpc>
              <a:buFont typeface="+mj-lt"/>
              <a:buAutoNum type="arabicParenR"/>
            </a:pPr>
            <a:r>
              <a:rPr lang="ar-EG" sz="3600" dirty="0" smtClean="0">
                <a:latin typeface="Sakkal Majalla" panose="02000000000000000000" pitchFamily="2" charset="-78"/>
                <a:cs typeface="Simple Bold Jut Out"/>
              </a:rPr>
              <a:t>الوصلات في الآلة يمكنها نقل قدرة أو حركة ، بينما الأعضاء في المنشأ تنقل قوة فقط.</a:t>
            </a:r>
            <a:endParaRPr lang="en-US" sz="4400" dirty="0">
              <a:latin typeface="Sakkal Majalla" panose="02000000000000000000" pitchFamily="2" charset="-78"/>
              <a:cs typeface="Simple Bold Jut Out"/>
            </a:endParaRPr>
          </a:p>
        </p:txBody>
      </p:sp>
    </p:spTree>
    <p:extLst>
      <p:ext uri="{BB962C8B-B14F-4D97-AF65-F5344CB8AC3E}">
        <p14:creationId xmlns:p14="http://schemas.microsoft.com/office/powerpoint/2010/main" val="2025362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146" y="476671"/>
            <a:ext cx="7632848" cy="720080"/>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المزدوجات الحركية</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381867" y="1196751"/>
            <a:ext cx="7257407" cy="4832092"/>
          </a:xfrm>
          <a:prstGeom prst="rect">
            <a:avLst/>
          </a:prstGeom>
        </p:spPr>
        <p:txBody>
          <a:bodyPr wrap="square">
            <a:spAutoFit/>
          </a:bodyPr>
          <a:lstStyle/>
          <a:p>
            <a:pPr marL="483235" indent="-17145" algn="just">
              <a:lnSpc>
                <a:spcPct val="140000"/>
              </a:lnSpc>
              <a:tabLst>
                <a:tab pos="457200" algn="l"/>
              </a:tabLst>
            </a:pPr>
            <a:r>
              <a:rPr lang="ar-EG" sz="3600" dirty="0">
                <a:latin typeface="Cambria Math"/>
                <a:ea typeface="Calibri"/>
                <a:cs typeface="Sakkal Majalla"/>
              </a:rPr>
              <a:t>عندما يتم وصل عنصرين من آلة مع بعضهما البعض فإنهما يشكلا مايطلق عليه مزدوجة </a:t>
            </a:r>
            <a:r>
              <a:rPr lang="en-US" sz="2800" i="1" dirty="0">
                <a:latin typeface="Cambria Math"/>
                <a:ea typeface="Calibri"/>
                <a:cs typeface="Sakkal Majalla"/>
              </a:rPr>
              <a:t>Pair</a:t>
            </a:r>
            <a:r>
              <a:rPr lang="en-US" sz="2400" dirty="0">
                <a:latin typeface="Sakkal Majalla"/>
                <a:ea typeface="Calibri"/>
                <a:cs typeface="Arial"/>
              </a:rPr>
              <a:t> </a:t>
            </a:r>
            <a:r>
              <a:rPr lang="ar-EG" sz="3600" dirty="0">
                <a:latin typeface="Cambria Math"/>
                <a:ea typeface="Calibri"/>
                <a:cs typeface="Sakkal Majalla"/>
              </a:rPr>
              <a:t>فإذا كانت الحركة النسبية بين عنصري المزدوجة مقيدة بشكل كامل أي أنها محددة الإتجاه فإن هذا الزوج من العناصر يطلق عليه المزدوجة الحركية </a:t>
            </a:r>
            <a:r>
              <a:rPr lang="en-US" sz="2800" i="1" dirty="0">
                <a:latin typeface="Cambria Math"/>
                <a:ea typeface="Calibri"/>
                <a:cs typeface="Sakkal Majalla"/>
              </a:rPr>
              <a:t>Kinematic</a:t>
            </a:r>
            <a:r>
              <a:rPr lang="en-US" sz="3600" i="1" dirty="0">
                <a:latin typeface="Cambria Math"/>
                <a:ea typeface="Calibri"/>
                <a:cs typeface="Sakkal Majalla"/>
              </a:rPr>
              <a:t> </a:t>
            </a:r>
            <a:r>
              <a:rPr lang="en-US" sz="2800" i="1" dirty="0">
                <a:latin typeface="Cambria Math"/>
                <a:ea typeface="Calibri"/>
                <a:cs typeface="Sakkal Majalla"/>
              </a:rPr>
              <a:t>pair</a:t>
            </a:r>
            <a:r>
              <a:rPr lang="ar-EG" sz="2800" b="1" dirty="0">
                <a:latin typeface="Cambria Math"/>
                <a:ea typeface="Calibri"/>
                <a:cs typeface="Sakkal Majalla"/>
              </a:rPr>
              <a:t>.</a:t>
            </a:r>
            <a:endParaRPr lang="en-US" sz="2400" dirty="0">
              <a:effectLst/>
              <a:latin typeface="Calibri"/>
              <a:ea typeface="Calibri"/>
              <a:cs typeface="Arial"/>
            </a:endParaRPr>
          </a:p>
        </p:txBody>
      </p:sp>
    </p:spTree>
    <p:extLst>
      <p:ext uri="{BB962C8B-B14F-4D97-AF65-F5344CB8AC3E}">
        <p14:creationId xmlns:p14="http://schemas.microsoft.com/office/powerpoint/2010/main" val="3924035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146" y="476671"/>
            <a:ext cx="7632848" cy="720080"/>
          </a:xfrm>
        </p:spPr>
        <p:txBody>
          <a:bodyPr>
            <a:normAutofit/>
          </a:bodyPr>
          <a:lstStyle/>
          <a:p>
            <a:pPr marL="182880" indent="0" algn="ctr">
              <a:buNone/>
            </a:pP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الحركات المقيدة للمزدوجات الحركية</a:t>
            </a:r>
            <a:endParaRPr lang="ar-EG" sz="3200" b="1" dirty="0">
              <a:solidFill>
                <a:schemeClr val="tx1"/>
              </a:solidFill>
              <a:effectLst>
                <a:outerShdw blurRad="38100" dist="38100" dir="2700000" algn="tl">
                  <a:srgbClr val="000000">
                    <a:alpha val="43137"/>
                  </a:srgbClr>
                </a:outerShdw>
              </a:effectLst>
              <a:cs typeface="Simple Bold Jut Out"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614758717"/>
              </p:ext>
            </p:extLst>
          </p:nvPr>
        </p:nvGraphicFramePr>
        <p:xfrm>
          <a:off x="1524000" y="1397000"/>
          <a:ext cx="6096000" cy="4624288"/>
        </p:xfrm>
        <a:graphic>
          <a:graphicData uri="http://schemas.openxmlformats.org/drawingml/2006/table">
            <a:tbl>
              <a:tblPr rtl="1" firstRow="1" bandRow="1">
                <a:tableStyleId>{5940675A-B579-460E-94D1-54222C63F5DA}</a:tableStyleId>
              </a:tblPr>
              <a:tblGrid>
                <a:gridCol w="3048000"/>
                <a:gridCol w="3048000"/>
              </a:tblGrid>
              <a:tr h="1455936">
                <a:tc>
                  <a:txBody>
                    <a:bodyPr/>
                    <a:lstStyle/>
                    <a:p>
                      <a:pPr algn="ctr" rtl="1"/>
                      <a:r>
                        <a:rPr kumimoji="0" lang="ar-EG" sz="3200" kern="1200" dirty="0" smtClean="0">
                          <a:effectLst/>
                          <a:cs typeface="Simple Bold Jut Out"/>
                        </a:rPr>
                        <a:t>الحركة المقيدة الكاملة</a:t>
                      </a:r>
                      <a:endParaRPr lang="ar-EG" sz="3200" dirty="0">
                        <a:cs typeface="Simple Bold Jut Ou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1"/>
                      <a:endParaRPr lang="ar-EG"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40160">
                <a:tc>
                  <a:txBody>
                    <a:bodyPr/>
                    <a:lstStyle/>
                    <a:p>
                      <a:pPr marL="0" algn="ctr" rtl="1" eaLnBrk="1" latinLnBrk="0" hangingPunct="1"/>
                      <a:r>
                        <a:rPr kumimoji="0" lang="ar-EG" sz="3200" kern="1200" dirty="0" smtClean="0">
                          <a:solidFill>
                            <a:schemeClr val="tx1"/>
                          </a:solidFill>
                          <a:effectLst/>
                          <a:latin typeface="+mn-lt"/>
                          <a:ea typeface="+mn-ea"/>
                          <a:cs typeface="Simple Bold Jut Out"/>
                        </a:rPr>
                        <a:t>الحركة المقيدة الغير كاملة</a:t>
                      </a:r>
                      <a:endParaRPr kumimoji="0" lang="ar-EG" sz="3200" kern="1200" dirty="0">
                        <a:solidFill>
                          <a:schemeClr val="tx1"/>
                        </a:solidFill>
                        <a:effectLst/>
                        <a:latin typeface="+mn-lt"/>
                        <a:ea typeface="+mn-ea"/>
                        <a:cs typeface="Simple Bold Jut Ou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1"/>
                      <a:endParaRPr lang="ar-EG"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728192">
                <a:tc>
                  <a:txBody>
                    <a:bodyPr/>
                    <a:lstStyle/>
                    <a:p>
                      <a:pPr marL="0" algn="ctr" rtl="1" eaLnBrk="1" latinLnBrk="0" hangingPunct="1"/>
                      <a:r>
                        <a:rPr kumimoji="0" lang="ar-EG" sz="3200" kern="1200" dirty="0" smtClean="0">
                          <a:solidFill>
                            <a:schemeClr val="tx1"/>
                          </a:solidFill>
                          <a:effectLst/>
                          <a:latin typeface="+mn-lt"/>
                          <a:ea typeface="+mn-ea"/>
                          <a:cs typeface="Simple Bold Jut Out"/>
                        </a:rPr>
                        <a:t>الحركة المقيدة الفعالة</a:t>
                      </a:r>
                      <a:endParaRPr kumimoji="0" lang="ar-EG" sz="3200" kern="1200" dirty="0">
                        <a:solidFill>
                          <a:schemeClr val="tx1"/>
                        </a:solidFill>
                        <a:effectLst/>
                        <a:latin typeface="+mn-lt"/>
                        <a:ea typeface="+mn-ea"/>
                        <a:cs typeface="Simple Bold Jut Ou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1"/>
                      <a:endParaRPr lang="ar-EG"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6" name="Picture 5"/>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308" t="4551" r="2658"/>
          <a:stretch/>
        </p:blipFill>
        <p:spPr bwMode="auto">
          <a:xfrm>
            <a:off x="1963142" y="1556792"/>
            <a:ext cx="2307273" cy="1152128"/>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4106" t="4945" r="5920" b="5495"/>
          <a:stretch/>
        </p:blipFill>
        <p:spPr bwMode="auto">
          <a:xfrm>
            <a:off x="2195736" y="2996952"/>
            <a:ext cx="1781756" cy="1008112"/>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5537" b="2041"/>
          <a:stretch/>
        </p:blipFill>
        <p:spPr bwMode="auto">
          <a:xfrm>
            <a:off x="2051720" y="4437110"/>
            <a:ext cx="1612776" cy="14401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60074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16257</TotalTime>
  <Words>2758</Words>
  <Application>Microsoft Office PowerPoint</Application>
  <PresentationFormat>On-screen Show (4:3)</PresentationFormat>
  <Paragraphs>234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Solstice</vt:lpstr>
      <vt:lpstr>المحاضـــــــــــــــــــــــــــرة الرابعة</vt:lpstr>
      <vt:lpstr>الوصلة الحركية أو العنصر</vt:lpstr>
      <vt:lpstr>أجزاء المحرك البخاري الترددي</vt:lpstr>
      <vt:lpstr>أنواع الوصلات الحركية</vt:lpstr>
      <vt:lpstr>الآلية Mechanism</vt:lpstr>
      <vt:lpstr>تعريف المنشأ Structure</vt:lpstr>
      <vt:lpstr>الفرق بين الآلة والمنشأ</vt:lpstr>
      <vt:lpstr>المزدوجات الحركية</vt:lpstr>
      <vt:lpstr>أنواع الحركات المقيدة للمزدوجات الحركية</vt:lpstr>
      <vt:lpstr>أسس تصنيف المزدوجات الحركية</vt:lpstr>
      <vt:lpstr>أسس تصنيف المزدوجات الحركية</vt:lpstr>
      <vt:lpstr>السلسلة الحركية</vt:lpstr>
      <vt:lpstr>العلاقة بين عدد الوصلات والمزدوجات في السلسلة الحركية</vt:lpstr>
      <vt:lpstr>حالات اختبار السلاسل الحركية نظام هندسي يتكون من ثلاث وصلات</vt:lpstr>
      <vt:lpstr>حالات اختبار السلاسل الحركية نظام هندسي يتكون من أربع وصلات</vt:lpstr>
      <vt:lpstr>حالات اختبار السلاسل الحركية نظام هندسي يتكون من خمس وصلات</vt:lpstr>
      <vt:lpstr>أنواع المفاصل في السلاسل الحركية </vt:lpstr>
      <vt:lpstr>حالات اختبار السلاسل الحركية بالنسبة لأنواع المفاصل المفصل الثنائي</vt:lpstr>
      <vt:lpstr>حالات اختبار السلاسل الحركية بالنسبة لأنواع المفاصل المفصل الثلاثي</vt:lpstr>
      <vt:lpstr>حالات اختبار السلاسل الحركية بالنسبة لأنواع المفاصل المفصل الرباعي </vt:lpstr>
      <vt:lpstr>درجات الحرية للآليات</vt:lpstr>
      <vt:lpstr>درجات الحرية للآليات</vt:lpstr>
      <vt:lpstr>معادلة Kutzbach لتقدير درجات الحرية</vt:lpstr>
      <vt:lpstr>تطبيق معادلة Kutzbach</vt:lpstr>
      <vt:lpstr>إنعكاس الآلية</vt:lpstr>
      <vt:lpstr>الأنواع المختلفة للسلاسل الحركية</vt:lpstr>
      <vt:lpstr>السلسلة الحركية رباعية الأضلاع</vt:lpstr>
      <vt:lpstr>قانون Grashof’s Law للآلية رباعية الأضلاع</vt:lpstr>
      <vt:lpstr>إنعكاسات السلسلة الحركية الرباعية الأضلاع </vt:lpstr>
      <vt:lpstr>سلسلة المرفق والمنزلق الأحادية</vt:lpstr>
      <vt:lpstr>إنعكاسات سلسلة المرفق والمنزلق الأحادية</vt:lpstr>
      <vt:lpstr>إنعكاسات سلسلة المرفق والمنزلق الأحادية</vt:lpstr>
      <vt:lpstr>آلية الإرتداد السريع ذات المرفق والرافعة المشقوقة</vt:lpstr>
      <vt:lpstr>PowerPoint Presentation</vt:lpstr>
      <vt:lpstr>PowerPoint Presentation</vt:lpstr>
      <vt:lpstr>تمرين محلول (1)</vt:lpstr>
      <vt:lpstr>الحـــــــــــــــــــــل</vt:lpstr>
      <vt:lpstr>تابع الحـــــــــــــــــــــل</vt:lpstr>
      <vt:lpstr>تابع الحـــــــــــــــــــــل</vt:lpstr>
      <vt:lpstr>تمرين محلول (2)</vt:lpstr>
      <vt:lpstr>الحـــــــــــــــــــــل</vt:lpstr>
      <vt:lpstr>تابع الحـــــــــــــــــــــل</vt:lpstr>
      <vt:lpstr>تابع الحـــــــــــــــــــــل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317</cp:revision>
  <cp:lastPrinted>2019-07-07T03:01:33Z</cp:lastPrinted>
  <dcterms:created xsi:type="dcterms:W3CDTF">2018-11-14T20:09:54Z</dcterms:created>
  <dcterms:modified xsi:type="dcterms:W3CDTF">2020-08-17T19:17:21Z</dcterms:modified>
</cp:coreProperties>
</file>